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59" r:id="rId4"/>
    <p:sldId id="260" r:id="rId5"/>
    <p:sldId id="281" r:id="rId6"/>
    <p:sldId id="261" r:id="rId7"/>
    <p:sldId id="262" r:id="rId8"/>
    <p:sldId id="282" r:id="rId9"/>
    <p:sldId id="263" r:id="rId10"/>
    <p:sldId id="264" r:id="rId11"/>
    <p:sldId id="265" r:id="rId12"/>
    <p:sldId id="275" r:id="rId13"/>
    <p:sldId id="272" r:id="rId14"/>
    <p:sldId id="277"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CEE60D-D069-4CC1-B1A8-95116D86A7AD}" v="181" dt="2020-03-11T22:35:43.0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0" d="100"/>
          <a:sy n="80" d="100"/>
        </p:scale>
        <p:origin x="60" y="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3/11/2020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3/11/2020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3/11/2020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3/11/2020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3/11/2020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3/11/2020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3/11/2020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3/11/2020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3/11/2020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3/11/2020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3/11/2020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3/11/2020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icrosoft.com/en-us/dotnet/csharp/language-reference/keywords/sealed"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static"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microsoft.com/en-us/dotnet/csharp/language-reference/keywords/cons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readonl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microsoft.com/en-us/dotnet/csharp/language-reference/keywords/overrid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microsoft.com/en-us/dotnet/csharp/programming-guide/classes-and-structs/partial-classes-and-method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 TargetMode="External"/><Relationship Id="rId2" Type="http://schemas.openxmlformats.org/officeDocument/2006/relationships/hyperlink" Target="http://diranieh.com/NETCSharp/Modifiers.ht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microsoft.com/en-us/dotnet/csharp/language-reference/keywords/abstrac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abstrac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abstract"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microsoft.com/en-us/dotnet/csharp/language-reference/keywords/virtu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cs.microsoft.com/en-us/dotnet/csharp/language-reference/keywords/virtua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microsoft.com/en-us/dotnet/csharp/language-reference/keywords/virtual"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microsoft.com/en-us/dotnet/csharp/language-reference/keywords/seale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Modifiers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err="1">
                <a:solidFill>
                  <a:schemeClr val="tx1">
                    <a:lumMod val="85000"/>
                    <a:lumOff val="15000"/>
                  </a:schemeClr>
                </a:solidFill>
              </a:rPr>
              <a:t>.net</a:t>
            </a:r>
            <a:r>
              <a:rPr lang="en-US" sz="2400" dirty="0">
                <a:solidFill>
                  <a:schemeClr val="tx1">
                    <a:lumMod val="85000"/>
                    <a:lumOff val="15000"/>
                  </a:schemeClr>
                </a:solidFill>
              </a:rPr>
              <a:t> / Microsoft dynamics 365</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928F27-9EC3-4063-ADE0-48543A68661A}"/>
              </a:ext>
            </a:extLst>
          </p:cNvPr>
          <p:cNvSpPr>
            <a:spLocks noGrp="1"/>
          </p:cNvSpPr>
          <p:nvPr>
            <p:ph idx="1"/>
          </p:nvPr>
        </p:nvSpPr>
        <p:spPr>
          <a:xfrm>
            <a:off x="1097280" y="2108201"/>
            <a:ext cx="3325531" cy="3760891"/>
          </a:xfrm>
        </p:spPr>
        <p:txBody>
          <a:bodyPr anchor="ctr"/>
          <a:lstStyle/>
          <a:p>
            <a:r>
              <a:rPr lang="en-US" dirty="0"/>
              <a:t>When should you use </a:t>
            </a:r>
            <a:r>
              <a:rPr lang="en-US" b="1" i="1" dirty="0"/>
              <a:t>Sealed</a:t>
            </a:r>
            <a:r>
              <a:rPr lang="en-US" dirty="0"/>
              <a:t>? Consider…</a:t>
            </a:r>
          </a:p>
          <a:p>
            <a:pPr lvl="1">
              <a:buFont typeface="Arial" panose="020B0604020202020204" pitchFamily="34" charset="0"/>
              <a:buChar char="•"/>
            </a:pPr>
            <a:r>
              <a:rPr lang="en-US" dirty="0"/>
              <a:t>The potential benefits that deriving classes might gain through the ability to customize your class.</a:t>
            </a:r>
          </a:p>
          <a:p>
            <a:pPr lvl="1">
              <a:buFont typeface="Arial" panose="020B0604020202020204" pitchFamily="34" charset="0"/>
              <a:buChar char="•"/>
            </a:pPr>
            <a:r>
              <a:rPr lang="en-US" dirty="0"/>
              <a:t>The potential that deriving classes could modify your classes in such a way that they would no longer work correctly or as expected.</a:t>
            </a:r>
          </a:p>
        </p:txBody>
      </p:sp>
      <p:sp>
        <p:nvSpPr>
          <p:cNvPr id="4" name="Title 1">
            <a:extLst>
              <a:ext uri="{FF2B5EF4-FFF2-40B4-BE49-F238E27FC236}">
                <a16:creationId xmlns:a16="http://schemas.microsoft.com/office/drawing/2014/main" id="{516AE678-8FD6-4F62-9CE9-5188D4A68026}"/>
              </a:ext>
            </a:extLst>
          </p:cNvPr>
          <p:cNvSpPr>
            <a:spLocks noGrp="1"/>
          </p:cNvSpPr>
          <p:nvPr>
            <p:ph type="title"/>
          </p:nvPr>
        </p:nvSpPr>
        <p:spPr>
          <a:xfrm>
            <a:off x="1096963" y="287338"/>
            <a:ext cx="10058400" cy="1449387"/>
          </a:xfrm>
        </p:spPr>
        <p:txBody>
          <a:bodyPr>
            <a:normAutofit/>
          </a:bodyPr>
          <a:lstStyle/>
          <a:p>
            <a:r>
              <a:rPr lang="en-US" dirty="0"/>
              <a:t>Modifiers – Sealed</a:t>
            </a:r>
            <a:br>
              <a:rPr lang="en-US" dirty="0"/>
            </a:br>
            <a:r>
              <a:rPr lang="en-US" sz="1400" dirty="0">
                <a:hlinkClick r:id="rId2"/>
              </a:rPr>
              <a:t>https://docs.microsoft.com/en-us/dotnet/csharp/language-reference/keywords/sealed</a:t>
            </a:r>
            <a:endParaRPr lang="en-US" dirty="0"/>
          </a:p>
        </p:txBody>
      </p:sp>
      <p:sp>
        <p:nvSpPr>
          <p:cNvPr id="5" name="Title 1">
            <a:extLst>
              <a:ext uri="{FF2B5EF4-FFF2-40B4-BE49-F238E27FC236}">
                <a16:creationId xmlns:a16="http://schemas.microsoft.com/office/drawing/2014/main" id="{15165447-8782-4019-AAD3-F2B3254FC2E2}"/>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a:t>Modifiers – Sealed</a:t>
            </a:r>
            <a:br>
              <a:rPr lang="en-US"/>
            </a:br>
            <a:r>
              <a:rPr lang="en-US" sz="1400">
                <a:hlinkClick r:id="rId2"/>
              </a:rPr>
              <a:t>https://docs.microsoft.com/en-us/dotnet/csharp/language-reference/keywords/sealed</a:t>
            </a:r>
            <a:endParaRPr lang="en-US" dirty="0"/>
          </a:p>
        </p:txBody>
      </p:sp>
      <p:pic>
        <p:nvPicPr>
          <p:cNvPr id="6" name="Picture 5">
            <a:extLst>
              <a:ext uri="{FF2B5EF4-FFF2-40B4-BE49-F238E27FC236}">
                <a16:creationId xmlns:a16="http://schemas.microsoft.com/office/drawing/2014/main" id="{3CCE1868-6C5A-4557-9CB6-C3BEFFB8D907}"/>
              </a:ext>
            </a:extLst>
          </p:cNvPr>
          <p:cNvPicPr>
            <a:picLocks noChangeAspect="1"/>
          </p:cNvPicPr>
          <p:nvPr/>
        </p:nvPicPr>
        <p:blipFill>
          <a:blip r:embed="rId3"/>
          <a:stretch>
            <a:fillRect/>
          </a:stretch>
        </p:blipFill>
        <p:spPr>
          <a:xfrm>
            <a:off x="8253804" y="2292174"/>
            <a:ext cx="3542165" cy="3576918"/>
          </a:xfrm>
          <a:prstGeom prst="rect">
            <a:avLst/>
          </a:prstGeom>
          <a:ln>
            <a:noFill/>
          </a:ln>
          <a:effectLst>
            <a:softEdge rad="112500"/>
          </a:effectLst>
        </p:spPr>
      </p:pic>
      <p:pic>
        <p:nvPicPr>
          <p:cNvPr id="7" name="Picture 6">
            <a:extLst>
              <a:ext uri="{FF2B5EF4-FFF2-40B4-BE49-F238E27FC236}">
                <a16:creationId xmlns:a16="http://schemas.microsoft.com/office/drawing/2014/main" id="{EB8F0CC6-33EB-4EB5-BBE6-01187857FBA6}"/>
              </a:ext>
            </a:extLst>
          </p:cNvPr>
          <p:cNvPicPr>
            <a:picLocks noChangeAspect="1"/>
          </p:cNvPicPr>
          <p:nvPr/>
        </p:nvPicPr>
        <p:blipFill>
          <a:blip r:embed="rId4"/>
          <a:stretch>
            <a:fillRect/>
          </a:stretch>
        </p:blipFill>
        <p:spPr>
          <a:xfrm>
            <a:off x="4422811" y="2292174"/>
            <a:ext cx="3840084" cy="3576918"/>
          </a:xfrm>
          <a:prstGeom prst="rect">
            <a:avLst/>
          </a:prstGeom>
          <a:ln>
            <a:noFill/>
          </a:ln>
          <a:effectLst>
            <a:softEdge rad="112500"/>
          </a:effectLst>
        </p:spPr>
      </p:pic>
    </p:spTree>
    <p:extLst>
      <p:ext uri="{BB962C8B-B14F-4D97-AF65-F5344CB8AC3E}">
        <p14:creationId xmlns:p14="http://schemas.microsoft.com/office/powerpoint/2010/main" val="973613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4B53-9BE6-4FD7-8CAE-15F676FD48AE}"/>
              </a:ext>
            </a:extLst>
          </p:cNvPr>
          <p:cNvSpPr>
            <a:spLocks noGrp="1"/>
          </p:cNvSpPr>
          <p:nvPr>
            <p:ph type="title"/>
          </p:nvPr>
        </p:nvSpPr>
        <p:spPr/>
        <p:txBody>
          <a:bodyPr>
            <a:normAutofit/>
          </a:bodyPr>
          <a:lstStyle/>
          <a:p>
            <a:r>
              <a:rPr lang="en-US" dirty="0"/>
              <a:t>Modifiers – Static</a:t>
            </a:r>
            <a:br>
              <a:rPr lang="en-US" dirty="0"/>
            </a:br>
            <a:r>
              <a:rPr lang="en-US" sz="1400" dirty="0">
                <a:hlinkClick r:id="rId2"/>
              </a:rPr>
              <a:t>https://docs.microsoft.com/en-us/dotnet/csharp/language-reference/keywords/static</a:t>
            </a:r>
            <a:endParaRPr lang="en-US" dirty="0"/>
          </a:p>
        </p:txBody>
      </p:sp>
      <p:sp>
        <p:nvSpPr>
          <p:cNvPr id="4" name="Content Placeholder 2">
            <a:extLst>
              <a:ext uri="{FF2B5EF4-FFF2-40B4-BE49-F238E27FC236}">
                <a16:creationId xmlns:a16="http://schemas.microsoft.com/office/drawing/2014/main" id="{8408D56F-27C2-4573-BF30-4B9DE0975377}"/>
              </a:ext>
            </a:extLst>
          </p:cNvPr>
          <p:cNvSpPr txBox="1">
            <a:spLocks/>
          </p:cNvSpPr>
          <p:nvPr/>
        </p:nvSpPr>
        <p:spPr>
          <a:xfrm>
            <a:off x="838856" y="2165261"/>
            <a:ext cx="3544058" cy="3760891"/>
          </a:xfrm>
          <a:prstGeom prst="rect">
            <a:avLst/>
          </a:prstGeom>
          <a:ln>
            <a:solidFill>
              <a:schemeClr val="accent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u="sng" dirty="0"/>
              <a:t>Static CLASSES…</a:t>
            </a:r>
          </a:p>
          <a:p>
            <a:pPr lvl="1">
              <a:buFont typeface="Arial" panose="020B0604020202020204" pitchFamily="34" charset="0"/>
              <a:buChar char="•"/>
            </a:pPr>
            <a:r>
              <a:rPr lang="en-US" sz="2000" dirty="0"/>
              <a:t>Cannot be instantiated or extended.</a:t>
            </a:r>
          </a:p>
          <a:p>
            <a:pPr lvl="1">
              <a:buFont typeface="Arial" panose="020B0604020202020204" pitchFamily="34" charset="0"/>
              <a:buChar char="•"/>
            </a:pPr>
            <a:r>
              <a:rPr lang="en-US" sz="2000" dirty="0"/>
              <a:t>If a class is static, </a:t>
            </a:r>
            <a:r>
              <a:rPr lang="en-US" sz="2000" u="sng" dirty="0"/>
              <a:t>all</a:t>
            </a:r>
            <a:r>
              <a:rPr lang="en-US" sz="2000" dirty="0"/>
              <a:t> It’s members must be static.</a:t>
            </a:r>
          </a:p>
          <a:p>
            <a:pPr lvl="1">
              <a:buFont typeface="Arial" panose="020B0604020202020204" pitchFamily="34" charset="0"/>
              <a:buChar char="•"/>
            </a:pPr>
            <a:r>
              <a:rPr lang="en-US" sz="2000" dirty="0"/>
              <a:t>Essentially, just a container for static members.</a:t>
            </a:r>
            <a:endParaRPr lang="en-US" sz="1400" dirty="0"/>
          </a:p>
        </p:txBody>
      </p:sp>
      <p:sp>
        <p:nvSpPr>
          <p:cNvPr id="5" name="Content Placeholder 2">
            <a:extLst>
              <a:ext uri="{FF2B5EF4-FFF2-40B4-BE49-F238E27FC236}">
                <a16:creationId xmlns:a16="http://schemas.microsoft.com/office/drawing/2014/main" id="{371E05F7-8988-40FC-998E-A09A3D569457}"/>
              </a:ext>
            </a:extLst>
          </p:cNvPr>
          <p:cNvSpPr txBox="1">
            <a:spLocks/>
          </p:cNvSpPr>
          <p:nvPr/>
        </p:nvSpPr>
        <p:spPr>
          <a:xfrm>
            <a:off x="4382914" y="2165261"/>
            <a:ext cx="6772766" cy="3760891"/>
          </a:xfrm>
          <a:prstGeom prst="rect">
            <a:avLst/>
          </a:prstGeom>
          <a:ln>
            <a:solidFill>
              <a:schemeClr val="accent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buNone/>
            </a:pPr>
            <a:r>
              <a:rPr lang="en-US" sz="3200" u="sng" dirty="0"/>
              <a:t>ALL Static Members…</a:t>
            </a:r>
          </a:p>
          <a:p>
            <a:pPr lvl="1">
              <a:lnSpc>
                <a:spcPct val="120000"/>
              </a:lnSpc>
              <a:buFont typeface="Arial" panose="020B0604020202020204" pitchFamily="34" charset="0"/>
              <a:buChar char="•"/>
            </a:pPr>
            <a:r>
              <a:rPr lang="en-US" sz="2000" dirty="0"/>
              <a:t>Cannot use </a:t>
            </a:r>
            <a:r>
              <a:rPr lang="en-US" sz="2000" b="1" i="1" dirty="0"/>
              <a:t>this</a:t>
            </a:r>
            <a:r>
              <a:rPr lang="en-US" sz="2000" dirty="0"/>
              <a:t> to reference static methods or property accessors.</a:t>
            </a:r>
          </a:p>
          <a:p>
            <a:pPr lvl="1">
              <a:buFont typeface="Arial" panose="020B0604020202020204" pitchFamily="34" charset="0"/>
              <a:buChar char="•"/>
            </a:pPr>
            <a:r>
              <a:rPr lang="en-US" sz="2000" dirty="0"/>
              <a:t>Belongs to the class type itself rather than the specific object instance.</a:t>
            </a:r>
          </a:p>
          <a:p>
            <a:pPr lvl="1">
              <a:buFont typeface="Arial" panose="020B0604020202020204" pitchFamily="34" charset="0"/>
              <a:buChar char="•"/>
            </a:pPr>
            <a:r>
              <a:rPr lang="en-US" sz="2000" dirty="0"/>
              <a:t>A static member </a:t>
            </a:r>
            <a:r>
              <a:rPr lang="en-US" sz="2000" dirty="0">
                <a:latin typeface="Sabon Next LT" panose="020B0502040204020203" pitchFamily="2" charset="0"/>
                <a:cs typeface="Sabon Next LT" panose="020B0502040204020203" pitchFamily="2" charset="0"/>
              </a:rPr>
              <a:t>is </a:t>
            </a:r>
            <a:r>
              <a:rPr lang="en-US" sz="2000" dirty="0"/>
              <a:t>referenced through the type name. (ex. </a:t>
            </a:r>
            <a:r>
              <a:rPr lang="en-US" sz="2000" dirty="0" err="1"/>
              <a:t>Class.Struct.prop</a:t>
            </a:r>
            <a:r>
              <a:rPr lang="en-US" sz="2000" dirty="0"/>
              <a:t>)</a:t>
            </a:r>
          </a:p>
          <a:p>
            <a:pPr lvl="1">
              <a:lnSpc>
                <a:spcPct val="12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241636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20A7-B6C5-4850-BED7-342D7E286506}"/>
              </a:ext>
            </a:extLst>
          </p:cNvPr>
          <p:cNvSpPr>
            <a:spLocks noGrp="1"/>
          </p:cNvSpPr>
          <p:nvPr>
            <p:ph type="title"/>
          </p:nvPr>
        </p:nvSpPr>
        <p:spPr/>
        <p:txBody>
          <a:bodyPr>
            <a:normAutofit/>
          </a:bodyPr>
          <a:lstStyle/>
          <a:p>
            <a:r>
              <a:rPr lang="en-US" dirty="0"/>
              <a:t>Modifiers – Const</a:t>
            </a:r>
            <a:br>
              <a:rPr lang="en-US" dirty="0"/>
            </a:br>
            <a:r>
              <a:rPr lang="en-US" sz="1400" dirty="0">
                <a:hlinkClick r:id="rId2"/>
              </a:rPr>
              <a:t>https://docs.microsoft.com/en-us/dotnet/csharp/language-reference/keywords/const</a:t>
            </a:r>
            <a:endParaRPr lang="en-US" dirty="0"/>
          </a:p>
        </p:txBody>
      </p:sp>
      <p:sp>
        <p:nvSpPr>
          <p:cNvPr id="3" name="Content Placeholder 2">
            <a:extLst>
              <a:ext uri="{FF2B5EF4-FFF2-40B4-BE49-F238E27FC236}">
                <a16:creationId xmlns:a16="http://schemas.microsoft.com/office/drawing/2014/main" id="{3875E11E-18D4-4C3D-B5BF-C3C35CEA7E00}"/>
              </a:ext>
            </a:extLst>
          </p:cNvPr>
          <p:cNvSpPr>
            <a:spLocks noGrp="1"/>
          </p:cNvSpPr>
          <p:nvPr>
            <p:ph idx="1"/>
          </p:nvPr>
        </p:nvSpPr>
        <p:spPr>
          <a:xfrm>
            <a:off x="485775" y="2108201"/>
            <a:ext cx="11349037" cy="3760891"/>
          </a:xfrm>
        </p:spPr>
        <p:txBody>
          <a:bodyPr/>
          <a:lstStyle/>
          <a:p>
            <a:pPr lvl="1">
              <a:buFont typeface="Arial" panose="020B0604020202020204" pitchFamily="34" charset="0"/>
              <a:buChar char="•"/>
            </a:pPr>
            <a:r>
              <a:rPr lang="en-US" sz="2800" dirty="0"/>
              <a:t>Const fields and locals aren't variables and may not be modified. </a:t>
            </a:r>
          </a:p>
          <a:p>
            <a:pPr lvl="1">
              <a:buFont typeface="Arial" panose="020B0604020202020204" pitchFamily="34" charset="0"/>
              <a:buChar char="•"/>
            </a:pPr>
            <a:r>
              <a:rPr lang="en-US" sz="2800" dirty="0"/>
              <a:t>Const fields can be numbers, Boolean, strings, or null.</a:t>
            </a:r>
          </a:p>
          <a:p>
            <a:pPr lvl="1">
              <a:buFont typeface="Arial" panose="020B0604020202020204" pitchFamily="34" charset="0"/>
              <a:buChar char="•"/>
            </a:pPr>
            <a:r>
              <a:rPr lang="en-US" sz="2800" dirty="0"/>
              <a:t>The only </a:t>
            </a:r>
            <a:r>
              <a:rPr lang="en-US" sz="2800" b="1" i="1" dirty="0"/>
              <a:t>reference</a:t>
            </a:r>
            <a:r>
              <a:rPr lang="en-US" sz="2800" dirty="0"/>
              <a:t> types that can be const are string and a </a:t>
            </a:r>
            <a:r>
              <a:rPr lang="en-US" sz="2800" b="1" i="1" dirty="0"/>
              <a:t>null</a:t>
            </a:r>
            <a:r>
              <a:rPr lang="en-US" sz="2800" dirty="0"/>
              <a:t> reference.</a:t>
            </a:r>
          </a:p>
          <a:p>
            <a:pPr lvl="1">
              <a:buFont typeface="Arial" panose="020B0604020202020204" pitchFamily="34" charset="0"/>
              <a:buChar char="•"/>
            </a:pPr>
            <a:r>
              <a:rPr lang="en-US" sz="2800" dirty="0"/>
              <a:t>The </a:t>
            </a:r>
            <a:r>
              <a:rPr lang="en-US" sz="2800" b="1" i="1" dirty="0"/>
              <a:t>static</a:t>
            </a:r>
            <a:r>
              <a:rPr lang="en-US" sz="2800" dirty="0"/>
              <a:t> modifier is not allowed in a const declaration.</a:t>
            </a:r>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4028B782-854D-462E-988D-1EDDC064C592}"/>
              </a:ext>
            </a:extLst>
          </p:cNvPr>
          <p:cNvPicPr>
            <a:picLocks noChangeAspect="1"/>
          </p:cNvPicPr>
          <p:nvPr/>
        </p:nvPicPr>
        <p:blipFill>
          <a:blip r:embed="rId3"/>
          <a:stretch>
            <a:fillRect/>
          </a:stretch>
        </p:blipFill>
        <p:spPr>
          <a:xfrm>
            <a:off x="1014074" y="4689880"/>
            <a:ext cx="9789816" cy="1550053"/>
          </a:xfrm>
          <a:prstGeom prst="rect">
            <a:avLst/>
          </a:prstGeom>
        </p:spPr>
      </p:pic>
    </p:spTree>
    <p:extLst>
      <p:ext uri="{BB962C8B-B14F-4D97-AF65-F5344CB8AC3E}">
        <p14:creationId xmlns:p14="http://schemas.microsoft.com/office/powerpoint/2010/main" val="2618361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0FE0-B547-4F79-B8AF-B817A3C4CE6C}"/>
              </a:ext>
            </a:extLst>
          </p:cNvPr>
          <p:cNvSpPr>
            <a:spLocks noGrp="1"/>
          </p:cNvSpPr>
          <p:nvPr>
            <p:ph type="title"/>
          </p:nvPr>
        </p:nvSpPr>
        <p:spPr/>
        <p:txBody>
          <a:bodyPr>
            <a:normAutofit/>
          </a:bodyPr>
          <a:lstStyle/>
          <a:p>
            <a:r>
              <a:rPr lang="en-US" dirty="0"/>
              <a:t>Modifiers – readonly</a:t>
            </a:r>
            <a:br>
              <a:rPr lang="en-US" dirty="0"/>
            </a:br>
            <a:r>
              <a:rPr lang="en-US" sz="1400" dirty="0">
                <a:hlinkClick r:id="rId2"/>
              </a:rPr>
              <a:t>https://docs.microsoft.com/en-us/dotnet/csharp/language-reference/keywords/readonly</a:t>
            </a:r>
            <a:endParaRPr lang="en-US" dirty="0"/>
          </a:p>
        </p:txBody>
      </p:sp>
      <p:sp>
        <p:nvSpPr>
          <p:cNvPr id="3" name="Content Placeholder 2">
            <a:extLst>
              <a:ext uri="{FF2B5EF4-FFF2-40B4-BE49-F238E27FC236}">
                <a16:creationId xmlns:a16="http://schemas.microsoft.com/office/drawing/2014/main" id="{06F1CAC7-7843-4EBC-B946-69ECFF2651B3}"/>
              </a:ext>
            </a:extLst>
          </p:cNvPr>
          <p:cNvSpPr>
            <a:spLocks noGrp="1"/>
          </p:cNvSpPr>
          <p:nvPr>
            <p:ph idx="1"/>
          </p:nvPr>
        </p:nvSpPr>
        <p:spPr>
          <a:xfrm>
            <a:off x="1097279" y="2108201"/>
            <a:ext cx="9606579" cy="3760891"/>
          </a:xfrm>
        </p:spPr>
        <p:txBody>
          <a:bodyPr>
            <a:normAutofit/>
          </a:bodyPr>
          <a:lstStyle/>
          <a:p>
            <a:pPr lvl="1">
              <a:buFont typeface="Arial" panose="020B0604020202020204" pitchFamily="34" charset="0"/>
              <a:buChar char="•"/>
            </a:pPr>
            <a:r>
              <a:rPr lang="en-US" sz="3600" dirty="0"/>
              <a:t>The initialization can only occur as part of the declaration </a:t>
            </a:r>
            <a:r>
              <a:rPr lang="en-US" sz="3600" u="sng" dirty="0"/>
              <a:t>or in a constructor in the same class</a:t>
            </a:r>
            <a:r>
              <a:rPr lang="en-US" sz="3600" dirty="0"/>
              <a:t>. </a:t>
            </a:r>
          </a:p>
          <a:p>
            <a:pPr lvl="1">
              <a:buFont typeface="Arial" panose="020B0604020202020204" pitchFamily="34" charset="0"/>
              <a:buChar char="•"/>
            </a:pPr>
            <a:r>
              <a:rPr lang="en-US" sz="3600" dirty="0"/>
              <a:t>Like const, but initialization can be deferred until it’s constructor finishes.</a:t>
            </a:r>
          </a:p>
        </p:txBody>
      </p:sp>
    </p:spTree>
    <p:extLst>
      <p:ext uri="{BB962C8B-B14F-4D97-AF65-F5344CB8AC3E}">
        <p14:creationId xmlns:p14="http://schemas.microsoft.com/office/powerpoint/2010/main" val="3352629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E66B-7554-4D52-88E7-D1347EEA9E72}"/>
              </a:ext>
            </a:extLst>
          </p:cNvPr>
          <p:cNvSpPr>
            <a:spLocks noGrp="1"/>
          </p:cNvSpPr>
          <p:nvPr>
            <p:ph type="title"/>
          </p:nvPr>
        </p:nvSpPr>
        <p:spPr>
          <a:xfrm>
            <a:off x="1097279" y="286603"/>
            <a:ext cx="6589395" cy="1450757"/>
          </a:xfrm>
        </p:spPr>
        <p:txBody>
          <a:bodyPr>
            <a:normAutofit/>
          </a:bodyPr>
          <a:lstStyle/>
          <a:p>
            <a:r>
              <a:rPr lang="en-US" dirty="0"/>
              <a:t>Modifiers – Override</a:t>
            </a:r>
            <a:br>
              <a:rPr lang="en-US" dirty="0"/>
            </a:br>
            <a:r>
              <a:rPr lang="en-US" sz="1400" dirty="0">
                <a:hlinkClick r:id="rId2"/>
              </a:rPr>
              <a:t>https://docs.microsoft.com/en-us/dotnet/csharp/language-reference/keywords/override</a:t>
            </a:r>
            <a:endParaRPr lang="en-US" dirty="0"/>
          </a:p>
        </p:txBody>
      </p:sp>
      <p:sp>
        <p:nvSpPr>
          <p:cNvPr id="3" name="Content Placeholder 2">
            <a:extLst>
              <a:ext uri="{FF2B5EF4-FFF2-40B4-BE49-F238E27FC236}">
                <a16:creationId xmlns:a16="http://schemas.microsoft.com/office/drawing/2014/main" id="{46012021-B551-43E0-909E-16D30E8E430D}"/>
              </a:ext>
            </a:extLst>
          </p:cNvPr>
          <p:cNvSpPr>
            <a:spLocks noGrp="1"/>
          </p:cNvSpPr>
          <p:nvPr>
            <p:ph idx="1"/>
          </p:nvPr>
        </p:nvSpPr>
        <p:spPr>
          <a:xfrm>
            <a:off x="7741213" y="3757707"/>
            <a:ext cx="3600226" cy="3760891"/>
          </a:xfrm>
        </p:spPr>
        <p:txBody>
          <a:bodyPr>
            <a:normAutofit/>
          </a:bodyPr>
          <a:lstStyle/>
          <a:p>
            <a:pPr lvl="1">
              <a:buFont typeface="Arial" panose="020B0604020202020204" pitchFamily="34" charset="0"/>
              <a:buChar char="•"/>
            </a:pPr>
            <a:endParaRPr lang="en-US" sz="1050" dirty="0"/>
          </a:p>
          <a:p>
            <a:endParaRPr lang="en-US" sz="1100" dirty="0"/>
          </a:p>
        </p:txBody>
      </p:sp>
      <p:pic>
        <p:nvPicPr>
          <p:cNvPr id="4" name="Picture 3">
            <a:extLst>
              <a:ext uri="{FF2B5EF4-FFF2-40B4-BE49-F238E27FC236}">
                <a16:creationId xmlns:a16="http://schemas.microsoft.com/office/drawing/2014/main" id="{0E5B792C-2EF0-46FF-91E5-264A59109C56}"/>
              </a:ext>
            </a:extLst>
          </p:cNvPr>
          <p:cNvPicPr>
            <a:picLocks noChangeAspect="1"/>
          </p:cNvPicPr>
          <p:nvPr/>
        </p:nvPicPr>
        <p:blipFill>
          <a:blip r:embed="rId3"/>
          <a:stretch>
            <a:fillRect/>
          </a:stretch>
        </p:blipFill>
        <p:spPr>
          <a:xfrm>
            <a:off x="6659245" y="1581150"/>
            <a:ext cx="5434658" cy="4470508"/>
          </a:xfrm>
          <a:prstGeom prst="rect">
            <a:avLst/>
          </a:prstGeom>
        </p:spPr>
      </p:pic>
      <p:sp>
        <p:nvSpPr>
          <p:cNvPr id="5" name="Content Placeholder 2">
            <a:extLst>
              <a:ext uri="{FF2B5EF4-FFF2-40B4-BE49-F238E27FC236}">
                <a16:creationId xmlns:a16="http://schemas.microsoft.com/office/drawing/2014/main" id="{539658C4-839E-47F2-8986-6AA2A83C7292}"/>
              </a:ext>
            </a:extLst>
          </p:cNvPr>
          <p:cNvSpPr txBox="1">
            <a:spLocks/>
          </p:cNvSpPr>
          <p:nvPr/>
        </p:nvSpPr>
        <p:spPr>
          <a:xfrm>
            <a:off x="3754681" y="2290767"/>
            <a:ext cx="2904564" cy="3760891"/>
          </a:xfrm>
          <a:prstGeom prst="rect">
            <a:avLst/>
          </a:prstGeom>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400" dirty="0"/>
              <a:t>ALL Override Members…</a:t>
            </a:r>
          </a:p>
          <a:p>
            <a:pPr lvl="1">
              <a:buFont typeface="Arial" panose="020B0604020202020204" pitchFamily="34" charset="0"/>
              <a:buChar char="•"/>
            </a:pPr>
            <a:r>
              <a:rPr lang="en-US" sz="1600" dirty="0"/>
              <a:t>provides a new implementation of an inherited method </a:t>
            </a:r>
          </a:p>
          <a:p>
            <a:pPr lvl="1">
              <a:buFont typeface="Arial" panose="020B0604020202020204" pitchFamily="34" charset="0"/>
              <a:buChar char="•"/>
            </a:pPr>
            <a:r>
              <a:rPr lang="en-US" sz="1600" dirty="0"/>
              <a:t>must have the same signature as the inherited method.</a:t>
            </a:r>
          </a:p>
          <a:p>
            <a:pPr lvl="1">
              <a:buFont typeface="Arial" panose="020B0604020202020204" pitchFamily="34" charset="0"/>
              <a:buChar char="•"/>
            </a:pPr>
            <a:r>
              <a:rPr lang="en-US" sz="1600" dirty="0"/>
              <a:t>Both methods must be </a:t>
            </a:r>
            <a:r>
              <a:rPr lang="en-US" sz="1600" b="1" i="1" dirty="0"/>
              <a:t>virtual</a:t>
            </a:r>
            <a:r>
              <a:rPr lang="en-US" sz="1600" dirty="0"/>
              <a:t>, </a:t>
            </a:r>
            <a:r>
              <a:rPr lang="en-US" sz="1600" b="1" i="1" dirty="0"/>
              <a:t>abstract</a:t>
            </a:r>
            <a:r>
              <a:rPr lang="en-US" sz="1600" dirty="0"/>
              <a:t>, or </a:t>
            </a:r>
            <a:r>
              <a:rPr lang="en-US" sz="1600" b="1" i="1" dirty="0"/>
              <a:t>override</a:t>
            </a:r>
            <a:r>
              <a:rPr lang="en-US" sz="1600" dirty="0"/>
              <a:t>.</a:t>
            </a:r>
          </a:p>
          <a:p>
            <a:pPr lvl="1">
              <a:buFont typeface="Arial" panose="020B0604020202020204" pitchFamily="34" charset="0"/>
              <a:buChar char="•"/>
            </a:pPr>
            <a:r>
              <a:rPr lang="en-US" sz="1600" dirty="0"/>
              <a:t>You cannot use the </a:t>
            </a:r>
            <a:r>
              <a:rPr lang="en-US" sz="1600" b="1" i="1" dirty="0"/>
              <a:t>static</a:t>
            </a:r>
            <a:r>
              <a:rPr lang="en-US" sz="1600" dirty="0"/>
              <a:t>, or </a:t>
            </a:r>
            <a:r>
              <a:rPr lang="en-US" sz="1600" b="1" i="1" dirty="0"/>
              <a:t>virtual</a:t>
            </a:r>
            <a:r>
              <a:rPr lang="en-US" sz="1600" dirty="0"/>
              <a:t> modifiers to modify an </a:t>
            </a:r>
            <a:r>
              <a:rPr lang="en-US" sz="1600" b="1" i="1" dirty="0"/>
              <a:t>override</a:t>
            </a:r>
            <a:r>
              <a:rPr lang="en-US" sz="1600" dirty="0"/>
              <a:t> method.</a:t>
            </a:r>
          </a:p>
          <a:p>
            <a:pPr lvl="1">
              <a:buFont typeface="Arial" panose="020B0604020202020204" pitchFamily="34" charset="0"/>
              <a:buChar char="•"/>
            </a:pPr>
            <a:endParaRPr lang="en-US" sz="1400" dirty="0"/>
          </a:p>
          <a:p>
            <a:pPr lvl="1">
              <a:buFont typeface="Arial" panose="020B0604020202020204" pitchFamily="34" charset="0"/>
              <a:buChar char="•"/>
            </a:pPr>
            <a:endParaRPr lang="en-US" sz="1400" dirty="0"/>
          </a:p>
        </p:txBody>
      </p:sp>
      <p:sp>
        <p:nvSpPr>
          <p:cNvPr id="7" name="Rectangle 6">
            <a:extLst>
              <a:ext uri="{FF2B5EF4-FFF2-40B4-BE49-F238E27FC236}">
                <a16:creationId xmlns:a16="http://schemas.microsoft.com/office/drawing/2014/main" id="{DEA23EA1-FEEB-44BD-AD7A-A3217C518902}"/>
              </a:ext>
            </a:extLst>
          </p:cNvPr>
          <p:cNvSpPr/>
          <p:nvPr/>
        </p:nvSpPr>
        <p:spPr>
          <a:xfrm>
            <a:off x="690045" y="2298082"/>
            <a:ext cx="3064636" cy="2123658"/>
          </a:xfrm>
          <a:prstGeom prst="rect">
            <a:avLst/>
          </a:prstGeom>
          <a:ln>
            <a:solidFill>
              <a:schemeClr val="accent1"/>
            </a:solidFill>
          </a:ln>
        </p:spPr>
        <p:txBody>
          <a:bodyPr wrap="square">
            <a:spAutoFit/>
          </a:bodyPr>
          <a:lstStyle/>
          <a:p>
            <a:pPr algn="ctr"/>
            <a:r>
              <a:rPr lang="en-US" sz="2400" dirty="0"/>
              <a:t>Classes</a:t>
            </a:r>
          </a:p>
          <a:p>
            <a:r>
              <a:rPr lang="en-US" dirty="0"/>
              <a:t>The </a:t>
            </a:r>
            <a:r>
              <a:rPr lang="en-US" b="1" i="1" dirty="0"/>
              <a:t>override</a:t>
            </a:r>
            <a:r>
              <a:rPr lang="en-US" dirty="0"/>
              <a:t> modifier is </a:t>
            </a:r>
            <a:r>
              <a:rPr lang="en-US" u="sng" dirty="0"/>
              <a:t>required</a:t>
            </a:r>
            <a:r>
              <a:rPr lang="en-US" dirty="0"/>
              <a:t> to extend or modify the </a:t>
            </a:r>
            <a:r>
              <a:rPr lang="en-US" b="1" i="1" dirty="0"/>
              <a:t>abstract</a:t>
            </a:r>
            <a:r>
              <a:rPr lang="en-US" dirty="0"/>
              <a:t> or </a:t>
            </a:r>
            <a:r>
              <a:rPr lang="en-US" b="1" i="1" dirty="0"/>
              <a:t>virtual</a:t>
            </a:r>
            <a:r>
              <a:rPr lang="en-US" dirty="0"/>
              <a:t> implementation of an inherited method, property, indexer, or event.</a:t>
            </a:r>
          </a:p>
        </p:txBody>
      </p:sp>
    </p:spTree>
    <p:extLst>
      <p:ext uri="{BB962C8B-B14F-4D97-AF65-F5344CB8AC3E}">
        <p14:creationId xmlns:p14="http://schemas.microsoft.com/office/powerpoint/2010/main" val="3041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E96B1-6561-46B2-820B-F2FEDC507F54}"/>
              </a:ext>
            </a:extLst>
          </p:cNvPr>
          <p:cNvSpPr>
            <a:spLocks noGrp="1"/>
          </p:cNvSpPr>
          <p:nvPr>
            <p:ph type="title"/>
          </p:nvPr>
        </p:nvSpPr>
        <p:spPr/>
        <p:txBody>
          <a:bodyPr>
            <a:normAutofit/>
          </a:bodyPr>
          <a:lstStyle/>
          <a:p>
            <a:r>
              <a:rPr lang="en-US" sz="4000" dirty="0"/>
              <a:t>Partial Classes, Structs, Interfaces</a:t>
            </a:r>
            <a:br>
              <a:rPr lang="en-US" dirty="0"/>
            </a:br>
            <a:r>
              <a:rPr lang="en-US" sz="1400" dirty="0">
                <a:hlinkClick r:id="rId2"/>
              </a:rPr>
              <a:t>https://docs.microsoft.com/en-us/dotnet/csharp/programming-guide/classes-and-structs/partial-classes-and-methods</a:t>
            </a:r>
            <a:endParaRPr lang="en-US" dirty="0"/>
          </a:p>
        </p:txBody>
      </p:sp>
      <p:sp>
        <p:nvSpPr>
          <p:cNvPr id="3" name="Content Placeholder 2">
            <a:extLst>
              <a:ext uri="{FF2B5EF4-FFF2-40B4-BE49-F238E27FC236}">
                <a16:creationId xmlns:a16="http://schemas.microsoft.com/office/drawing/2014/main" id="{1B32E55F-84C8-47D3-BDC5-C0EC6A4A232A}"/>
              </a:ext>
            </a:extLst>
          </p:cNvPr>
          <p:cNvSpPr>
            <a:spLocks noGrp="1"/>
          </p:cNvSpPr>
          <p:nvPr>
            <p:ph idx="1"/>
          </p:nvPr>
        </p:nvSpPr>
        <p:spPr>
          <a:xfrm>
            <a:off x="645459" y="1898138"/>
            <a:ext cx="6665407" cy="4511329"/>
          </a:xfrm>
        </p:spPr>
        <p:txBody>
          <a:bodyPr anchor="ctr">
            <a:normAutofit lnSpcReduction="10000"/>
          </a:bodyPr>
          <a:lstStyle/>
          <a:p>
            <a:r>
              <a:rPr lang="en-US" sz="2400" dirty="0"/>
              <a:t>You can split the definition of a class, a struct, an interface or a method over two or more source files. Each source file contains a section. All parts are combined on compilation.</a:t>
            </a:r>
          </a:p>
          <a:p>
            <a:r>
              <a:rPr lang="en-US" sz="2400" dirty="0"/>
              <a:t>When would you do this?</a:t>
            </a:r>
          </a:p>
          <a:p>
            <a:pPr lvl="1">
              <a:buFont typeface="Arial" panose="020B0604020202020204" pitchFamily="34" charset="0"/>
              <a:buChar char="•"/>
            </a:pPr>
            <a:r>
              <a:rPr lang="en-US" sz="2000" dirty="0"/>
              <a:t>When working with automatically generated source code can be added to the class without having to recreate the source file. Visual Studio uses this approach when it creates Windows Forms, Web service wrapper code, and so on. You can create code that uses these classes without having to modify the file created by Visual Studio.</a:t>
            </a:r>
          </a:p>
          <a:p>
            <a:pPr lvl="1">
              <a:buFont typeface="Arial" panose="020B0604020202020204" pitchFamily="34" charset="0"/>
              <a:buChar char="•"/>
            </a:pPr>
            <a:r>
              <a:rPr lang="en-US" sz="2000" dirty="0"/>
              <a:t>Attributes, inherited classes, etc, are merged at compile-time.</a:t>
            </a:r>
          </a:p>
        </p:txBody>
      </p:sp>
      <p:pic>
        <p:nvPicPr>
          <p:cNvPr id="4" name="Picture 3">
            <a:extLst>
              <a:ext uri="{FF2B5EF4-FFF2-40B4-BE49-F238E27FC236}">
                <a16:creationId xmlns:a16="http://schemas.microsoft.com/office/drawing/2014/main" id="{3EC67DF2-7DF6-4CAD-8688-DA1FEF764E46}"/>
              </a:ext>
            </a:extLst>
          </p:cNvPr>
          <p:cNvPicPr>
            <a:picLocks noChangeAspect="1"/>
          </p:cNvPicPr>
          <p:nvPr/>
        </p:nvPicPr>
        <p:blipFill>
          <a:blip r:embed="rId3"/>
          <a:stretch>
            <a:fillRect/>
          </a:stretch>
        </p:blipFill>
        <p:spPr>
          <a:xfrm>
            <a:off x="7392582" y="2060761"/>
            <a:ext cx="4273601" cy="4510636"/>
          </a:xfrm>
          <a:prstGeom prst="rect">
            <a:avLst/>
          </a:prstGeom>
          <a:effectLst>
            <a:glow rad="50800">
              <a:schemeClr val="bg1"/>
            </a:glow>
          </a:effectLst>
        </p:spPr>
      </p:pic>
    </p:spTree>
    <p:extLst>
      <p:ext uri="{BB962C8B-B14F-4D97-AF65-F5344CB8AC3E}">
        <p14:creationId xmlns:p14="http://schemas.microsoft.com/office/powerpoint/2010/main" val="202199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980264" y="758952"/>
            <a:ext cx="10417227" cy="3892168"/>
          </a:xfrm>
        </p:spPr>
        <p:txBody>
          <a:bodyPr anchor="ctr">
            <a:noAutofit/>
          </a:bodyPr>
          <a:lstStyle/>
          <a:p>
            <a:pPr lvl="0"/>
            <a:r>
              <a:rPr lang="en-US" sz="4800" dirty="0"/>
              <a:t>Modifiers are C# keywords used to modify </a:t>
            </a:r>
            <a:r>
              <a:rPr lang="en-US" sz="4800" i="1" dirty="0"/>
              <a:t>declarations</a:t>
            </a:r>
            <a:r>
              <a:rPr lang="en-US" sz="4800" dirty="0"/>
              <a:t> of types (class, struct, interface, enum) and type members (fields, properties, methods, indexers, etc).</a:t>
            </a: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fontScale="85000" lnSpcReduction="20000"/>
          </a:bodyPr>
          <a:lstStyle/>
          <a:p>
            <a:r>
              <a:rPr lang="en-US" dirty="0">
                <a:hlinkClick r:id="rId2"/>
              </a:rPr>
              <a:t>http://diranieh.com/NETCSharp/Modifiers.htm</a:t>
            </a:r>
            <a:endParaRPr lang="en-US" dirty="0"/>
          </a:p>
          <a:p>
            <a:r>
              <a:rPr lang="en-US">
                <a:hlinkClick r:id="rId3"/>
              </a:rPr>
              <a:t>https://docs.microsoft.com/en-us/dotnet/csharp/language-reference/keywords/</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8769-005E-4A92-BB98-3EBCB4E79109}"/>
              </a:ext>
            </a:extLst>
          </p:cNvPr>
          <p:cNvSpPr>
            <a:spLocks noGrp="1"/>
          </p:cNvSpPr>
          <p:nvPr>
            <p:ph type="title"/>
          </p:nvPr>
        </p:nvSpPr>
        <p:spPr/>
        <p:txBody>
          <a:bodyPr>
            <a:normAutofit/>
          </a:bodyPr>
          <a:lstStyle/>
          <a:p>
            <a:r>
              <a:rPr lang="en-US" dirty="0"/>
              <a:t>Modifiers – Abstract</a:t>
            </a:r>
            <a:br>
              <a:rPr lang="en-US" dirty="0"/>
            </a:br>
            <a:r>
              <a:rPr lang="en-US" sz="1400" dirty="0">
                <a:hlinkClick r:id="rId2"/>
              </a:rPr>
              <a:t>https://docs.microsoft.com/en-us/dotnet/csharp/language-reference/keywords/abstract</a:t>
            </a:r>
            <a:endParaRPr lang="en-US" dirty="0"/>
          </a:p>
        </p:txBody>
      </p:sp>
      <p:sp>
        <p:nvSpPr>
          <p:cNvPr id="3" name="Content Placeholder 2">
            <a:extLst>
              <a:ext uri="{FF2B5EF4-FFF2-40B4-BE49-F238E27FC236}">
                <a16:creationId xmlns:a16="http://schemas.microsoft.com/office/drawing/2014/main" id="{4491C006-7D89-476B-AFBE-E8480ACD1F69}"/>
              </a:ext>
            </a:extLst>
          </p:cNvPr>
          <p:cNvSpPr>
            <a:spLocks noGrp="1"/>
          </p:cNvSpPr>
          <p:nvPr>
            <p:ph idx="1"/>
          </p:nvPr>
        </p:nvSpPr>
        <p:spPr>
          <a:xfrm>
            <a:off x="901403" y="1887941"/>
            <a:ext cx="4844153" cy="4367418"/>
          </a:xfrm>
        </p:spPr>
        <p:txBody>
          <a:bodyPr anchor="ctr">
            <a:normAutofit fontScale="92500" lnSpcReduction="10000"/>
          </a:bodyPr>
          <a:lstStyle/>
          <a:p>
            <a:pPr lvl="1">
              <a:buFont typeface="Arial" panose="020B0604020202020204" pitchFamily="34" charset="0"/>
              <a:buChar char="•"/>
            </a:pPr>
            <a:r>
              <a:rPr lang="en-US" sz="2400" b="1" i="1" dirty="0"/>
              <a:t>abstract</a:t>
            </a:r>
            <a:r>
              <a:rPr lang="en-US" sz="2400" dirty="0"/>
              <a:t> means the thing being modified has a missing or incomplete implementation. </a:t>
            </a:r>
          </a:p>
          <a:p>
            <a:pPr lvl="1">
              <a:buFont typeface="Arial" panose="020B0604020202020204" pitchFamily="34" charset="0"/>
              <a:buChar char="•"/>
            </a:pPr>
            <a:r>
              <a:rPr lang="en-US" sz="2400" dirty="0"/>
              <a:t>intended only to be a base class of other classes, </a:t>
            </a:r>
          </a:p>
          <a:p>
            <a:pPr lvl="1">
              <a:buFont typeface="Arial" panose="020B0604020202020204" pitchFamily="34" charset="0"/>
              <a:buChar char="•"/>
            </a:pPr>
            <a:r>
              <a:rPr lang="en-US" sz="2400" dirty="0"/>
              <a:t>NOT instantiated </a:t>
            </a:r>
            <a:r>
              <a:rPr lang="en-US" sz="2400"/>
              <a:t>on their </a:t>
            </a:r>
            <a:r>
              <a:rPr lang="en-US" sz="2400" dirty="0"/>
              <a:t>own. </a:t>
            </a:r>
          </a:p>
          <a:p>
            <a:pPr lvl="1">
              <a:buFont typeface="Arial" panose="020B0604020202020204" pitchFamily="34" charset="0"/>
              <a:buChar char="•"/>
            </a:pPr>
            <a:r>
              <a:rPr lang="en-US" sz="2400" dirty="0"/>
              <a:t>classes, methods, properties, indexers, and events can be </a:t>
            </a:r>
            <a:r>
              <a:rPr lang="en-US" sz="2400" b="1" i="1" dirty="0"/>
              <a:t>abstract</a:t>
            </a:r>
          </a:p>
          <a:p>
            <a:pPr lvl="1">
              <a:buFont typeface="Arial" panose="020B0604020202020204" pitchFamily="34" charset="0"/>
              <a:buChar char="•"/>
            </a:pPr>
            <a:r>
              <a:rPr lang="en-US" sz="2400" dirty="0"/>
              <a:t>Members marked as </a:t>
            </a:r>
            <a:r>
              <a:rPr lang="en-US" sz="2400" b="1" i="1" dirty="0"/>
              <a:t>abstract</a:t>
            </a:r>
            <a:r>
              <a:rPr lang="en-US" sz="2400" dirty="0"/>
              <a:t> must be implemented by non-</a:t>
            </a:r>
            <a:r>
              <a:rPr lang="en-US" sz="2400" b="1" i="1" dirty="0"/>
              <a:t>abstract</a:t>
            </a:r>
            <a:r>
              <a:rPr lang="en-US" sz="2400" dirty="0"/>
              <a:t> classes that derive from the </a:t>
            </a:r>
            <a:r>
              <a:rPr lang="en-US" sz="2400" b="1" i="1" dirty="0"/>
              <a:t>abstract</a:t>
            </a:r>
            <a:r>
              <a:rPr lang="en-US" sz="2400" dirty="0"/>
              <a:t> class.</a:t>
            </a:r>
          </a:p>
        </p:txBody>
      </p:sp>
      <p:pic>
        <p:nvPicPr>
          <p:cNvPr id="5" name="Picture 4">
            <a:extLst>
              <a:ext uri="{FF2B5EF4-FFF2-40B4-BE49-F238E27FC236}">
                <a16:creationId xmlns:a16="http://schemas.microsoft.com/office/drawing/2014/main" id="{9AD9D50F-FB12-4A3F-BF8D-0208D3655A34}"/>
              </a:ext>
            </a:extLst>
          </p:cNvPr>
          <p:cNvPicPr>
            <a:picLocks noChangeAspect="1"/>
          </p:cNvPicPr>
          <p:nvPr/>
        </p:nvPicPr>
        <p:blipFill>
          <a:blip r:embed="rId3"/>
          <a:stretch>
            <a:fillRect/>
          </a:stretch>
        </p:blipFill>
        <p:spPr>
          <a:xfrm>
            <a:off x="5957321" y="2069195"/>
            <a:ext cx="5474844" cy="4186163"/>
          </a:xfrm>
          <a:prstGeom prst="rect">
            <a:avLst/>
          </a:prstGeom>
        </p:spPr>
      </p:pic>
    </p:spTree>
    <p:extLst>
      <p:ext uri="{BB962C8B-B14F-4D97-AF65-F5344CB8AC3E}">
        <p14:creationId xmlns:p14="http://schemas.microsoft.com/office/powerpoint/2010/main" val="1119252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8BFA72-677C-4610-8168-4E51B53D3E9B}"/>
              </a:ext>
            </a:extLst>
          </p:cNvPr>
          <p:cNvSpPr>
            <a:spLocks noGrp="1"/>
          </p:cNvSpPr>
          <p:nvPr>
            <p:ph idx="1"/>
          </p:nvPr>
        </p:nvSpPr>
        <p:spPr>
          <a:xfrm>
            <a:off x="838856" y="2165261"/>
            <a:ext cx="3544058" cy="3760891"/>
          </a:xfrm>
          <a:ln>
            <a:solidFill>
              <a:schemeClr val="accent1"/>
            </a:solidFill>
          </a:ln>
        </p:spPr>
        <p:txBody>
          <a:bodyPr>
            <a:normAutofit/>
          </a:bodyPr>
          <a:lstStyle/>
          <a:p>
            <a:pPr marL="0" indent="0" algn="ctr">
              <a:lnSpc>
                <a:spcPct val="100000"/>
              </a:lnSpc>
              <a:buNone/>
            </a:pPr>
            <a:r>
              <a:rPr lang="en-US" sz="2800" u="sng" dirty="0"/>
              <a:t>Abstract CLASSES…</a:t>
            </a:r>
          </a:p>
          <a:p>
            <a:pPr lvl="1">
              <a:buFont typeface="Arial" panose="020B0604020202020204" pitchFamily="34" charset="0"/>
              <a:buChar char="•"/>
            </a:pPr>
            <a:r>
              <a:rPr lang="en-US" sz="2000" dirty="0"/>
              <a:t>cannot be instantiated.</a:t>
            </a:r>
          </a:p>
          <a:p>
            <a:pPr lvl="1">
              <a:buFont typeface="Arial" panose="020B0604020202020204" pitchFamily="34" charset="0"/>
              <a:buChar char="•"/>
            </a:pPr>
            <a:r>
              <a:rPr lang="en-US" sz="2000" dirty="0"/>
              <a:t>may contain </a:t>
            </a:r>
            <a:r>
              <a:rPr lang="en-US" sz="2000" b="1" i="1" dirty="0"/>
              <a:t>abstract</a:t>
            </a:r>
            <a:r>
              <a:rPr lang="en-US" sz="2000" dirty="0"/>
              <a:t> methods and accessors.</a:t>
            </a:r>
          </a:p>
          <a:p>
            <a:pPr lvl="1">
              <a:buFont typeface="Arial" panose="020B0604020202020204" pitchFamily="34" charset="0"/>
              <a:buChar char="•"/>
            </a:pPr>
            <a:r>
              <a:rPr lang="en-US" sz="2000" dirty="0"/>
              <a:t>must provide implementation for all interface members.</a:t>
            </a:r>
          </a:p>
          <a:p>
            <a:pPr lvl="1">
              <a:buFont typeface="Arial" panose="020B0604020202020204" pitchFamily="34" charset="0"/>
              <a:buChar char="•"/>
            </a:pPr>
            <a:r>
              <a:rPr lang="en-US" sz="2000" dirty="0"/>
              <a:t>Cannot include the </a:t>
            </a:r>
            <a:r>
              <a:rPr lang="en-US" sz="2000" b="1" i="1" dirty="0"/>
              <a:t>sealed</a:t>
            </a:r>
            <a:r>
              <a:rPr lang="en-US" sz="2000" dirty="0"/>
              <a:t> modifier. </a:t>
            </a:r>
          </a:p>
        </p:txBody>
      </p:sp>
      <p:sp>
        <p:nvSpPr>
          <p:cNvPr id="4" name="Title 1">
            <a:extLst>
              <a:ext uri="{FF2B5EF4-FFF2-40B4-BE49-F238E27FC236}">
                <a16:creationId xmlns:a16="http://schemas.microsoft.com/office/drawing/2014/main" id="{69DCB5F6-DDAC-4CF4-B7C9-F635EB30E6C4}"/>
              </a:ext>
            </a:extLst>
          </p:cNvPr>
          <p:cNvSpPr>
            <a:spLocks noGrp="1"/>
          </p:cNvSpPr>
          <p:nvPr>
            <p:ph type="title"/>
          </p:nvPr>
        </p:nvSpPr>
        <p:spPr>
          <a:xfrm>
            <a:off x="1096963" y="287338"/>
            <a:ext cx="10058400" cy="1449387"/>
          </a:xfrm>
        </p:spPr>
        <p:txBody>
          <a:bodyPr>
            <a:normAutofit/>
          </a:bodyPr>
          <a:lstStyle/>
          <a:p>
            <a:r>
              <a:rPr lang="en-US" dirty="0"/>
              <a:t>Modifiers – Abstract</a:t>
            </a:r>
            <a:br>
              <a:rPr lang="en-US" dirty="0"/>
            </a:br>
            <a:r>
              <a:rPr lang="en-US" sz="1400" dirty="0">
                <a:hlinkClick r:id="rId2"/>
              </a:rPr>
              <a:t>https://docs.microsoft.com/en-us/dotnet/csharp/language-reference/keywords/abstract</a:t>
            </a:r>
            <a:endParaRPr lang="en-US" dirty="0"/>
          </a:p>
        </p:txBody>
      </p:sp>
      <p:sp>
        <p:nvSpPr>
          <p:cNvPr id="5" name="Content Placeholder 2">
            <a:extLst>
              <a:ext uri="{FF2B5EF4-FFF2-40B4-BE49-F238E27FC236}">
                <a16:creationId xmlns:a16="http://schemas.microsoft.com/office/drawing/2014/main" id="{3B3CDD88-414F-4437-8675-23961B715E6C}"/>
              </a:ext>
            </a:extLst>
          </p:cNvPr>
          <p:cNvSpPr txBox="1">
            <a:spLocks/>
          </p:cNvSpPr>
          <p:nvPr/>
        </p:nvSpPr>
        <p:spPr>
          <a:xfrm>
            <a:off x="4382914" y="2165261"/>
            <a:ext cx="3544058" cy="3760891"/>
          </a:xfrm>
          <a:prstGeom prst="rect">
            <a:avLst/>
          </a:prstGeom>
          <a:ln>
            <a:solidFill>
              <a:schemeClr val="accent1"/>
            </a:solidFill>
          </a:ln>
        </p:spPr>
        <p:txBody>
          <a:bodyPr vert="horz" lIns="0" tIns="45720" rIns="0" bIns="45720" rtlCol="0">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buFont typeface="Calibri" panose="020F0502020204030204" pitchFamily="34" charset="0"/>
              <a:buNone/>
            </a:pPr>
            <a:r>
              <a:rPr lang="en-US" sz="3300" u="sng" dirty="0"/>
              <a:t>Abstract METHODS…</a:t>
            </a:r>
          </a:p>
          <a:p>
            <a:pPr lvl="1">
              <a:lnSpc>
                <a:spcPct val="120000"/>
              </a:lnSpc>
              <a:buFont typeface="Arial" panose="020B0604020202020204" pitchFamily="34" charset="0"/>
              <a:buChar char="•"/>
            </a:pPr>
            <a:r>
              <a:rPr lang="en-US" sz="2000" dirty="0"/>
              <a:t>An </a:t>
            </a:r>
            <a:r>
              <a:rPr lang="en-US" sz="2000" b="1" i="1" dirty="0"/>
              <a:t>abstract</a:t>
            </a:r>
            <a:r>
              <a:rPr lang="en-US" sz="2000" dirty="0"/>
              <a:t> method is implicitly a </a:t>
            </a:r>
            <a:r>
              <a:rPr lang="en-US" sz="2000" b="1" i="1" dirty="0"/>
              <a:t>virtual</a:t>
            </a:r>
            <a:r>
              <a:rPr lang="en-US" sz="2000" dirty="0"/>
              <a:t> method.</a:t>
            </a:r>
          </a:p>
          <a:p>
            <a:pPr lvl="1">
              <a:lnSpc>
                <a:spcPct val="120000"/>
              </a:lnSpc>
              <a:buFont typeface="Arial" panose="020B0604020202020204" pitchFamily="34" charset="0"/>
              <a:buChar char="•"/>
            </a:pPr>
            <a:r>
              <a:rPr lang="en-US" sz="2000" dirty="0"/>
              <a:t>are only permitted in </a:t>
            </a:r>
            <a:r>
              <a:rPr lang="en-US" sz="2000" b="1" i="1" dirty="0"/>
              <a:t>abstract</a:t>
            </a:r>
            <a:r>
              <a:rPr lang="en-US" sz="2000" dirty="0"/>
              <a:t> classes.</a:t>
            </a:r>
          </a:p>
          <a:p>
            <a:pPr lvl="1">
              <a:lnSpc>
                <a:spcPct val="120000"/>
              </a:lnSpc>
              <a:buFont typeface="Arial" panose="020B0604020202020204" pitchFamily="34" charset="0"/>
              <a:buChar char="•"/>
            </a:pPr>
            <a:r>
              <a:rPr lang="en-US" sz="2000" dirty="0"/>
              <a:t>do not have { } or method body</a:t>
            </a:r>
          </a:p>
          <a:p>
            <a:pPr lvl="1">
              <a:lnSpc>
                <a:spcPct val="120000"/>
              </a:lnSpc>
              <a:buFont typeface="Arial" panose="020B0604020202020204" pitchFamily="34" charset="0"/>
              <a:buChar char="•"/>
            </a:pPr>
            <a:r>
              <a:rPr lang="en-US" sz="2000" dirty="0"/>
              <a:t>only have implementation in derived class methods using </a:t>
            </a:r>
            <a:r>
              <a:rPr lang="en-US" sz="2000" b="1" i="1" dirty="0"/>
              <a:t>override.</a:t>
            </a:r>
            <a:endParaRPr lang="en-US" sz="2000" dirty="0"/>
          </a:p>
          <a:p>
            <a:pPr lvl="1">
              <a:lnSpc>
                <a:spcPct val="120000"/>
              </a:lnSpc>
              <a:buFont typeface="Arial" panose="020B0604020202020204" pitchFamily="34" charset="0"/>
              <a:buChar char="•"/>
            </a:pPr>
            <a:r>
              <a:rPr lang="en-US" sz="2000" dirty="0"/>
              <a:t>Cannot have s</a:t>
            </a:r>
            <a:r>
              <a:rPr lang="en-US" sz="2000" b="1" i="1" dirty="0"/>
              <a:t>tatic</a:t>
            </a:r>
            <a:r>
              <a:rPr lang="en-US" sz="2000" dirty="0"/>
              <a:t> or </a:t>
            </a:r>
            <a:r>
              <a:rPr lang="en-US" sz="2000" b="1" i="1" dirty="0"/>
              <a:t>virtual </a:t>
            </a:r>
            <a:r>
              <a:rPr lang="en-US" sz="2000" dirty="0"/>
              <a:t>modifiers</a:t>
            </a:r>
          </a:p>
        </p:txBody>
      </p:sp>
      <p:sp>
        <p:nvSpPr>
          <p:cNvPr id="6" name="Content Placeholder 2">
            <a:extLst>
              <a:ext uri="{FF2B5EF4-FFF2-40B4-BE49-F238E27FC236}">
                <a16:creationId xmlns:a16="http://schemas.microsoft.com/office/drawing/2014/main" id="{6D488455-4F46-46F8-AF60-103AF0D50A46}"/>
              </a:ext>
            </a:extLst>
          </p:cNvPr>
          <p:cNvSpPr txBox="1">
            <a:spLocks/>
          </p:cNvSpPr>
          <p:nvPr/>
        </p:nvSpPr>
        <p:spPr>
          <a:xfrm>
            <a:off x="7926972" y="2165261"/>
            <a:ext cx="3544058" cy="3760891"/>
          </a:xfrm>
          <a:prstGeom prst="rect">
            <a:avLst/>
          </a:prstGeom>
          <a:ln>
            <a:solidFill>
              <a:schemeClr val="accent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u="sng" dirty="0"/>
              <a:t>Abstract PROPERTIES…</a:t>
            </a:r>
          </a:p>
          <a:p>
            <a:pPr lvl="1">
              <a:buFont typeface="Arial" panose="020B0604020202020204" pitchFamily="34" charset="0"/>
              <a:buChar char="•"/>
            </a:pPr>
            <a:r>
              <a:rPr lang="en-US" sz="2000" dirty="0"/>
              <a:t>Everything with methods is true for properties.</a:t>
            </a:r>
          </a:p>
          <a:p>
            <a:pPr lvl="1">
              <a:buFont typeface="Arial" panose="020B0604020202020204" pitchFamily="34" charset="0"/>
              <a:buChar char="•"/>
            </a:pPr>
            <a:r>
              <a:rPr lang="en-US" sz="2000" dirty="0"/>
              <a:t>Abstract properties are written with { } but still do NOT have an implementation </a:t>
            </a:r>
          </a:p>
          <a:p>
            <a:pPr lvl="1">
              <a:buFont typeface="Arial" panose="020B0604020202020204" pitchFamily="34" charset="0"/>
              <a:buChar char="•"/>
            </a:pPr>
            <a:endParaRPr lang="en-US" sz="2000" dirty="0"/>
          </a:p>
          <a:p>
            <a:pPr marL="0" indent="0" algn="ctr">
              <a:buFont typeface="Calibri" panose="020F0502020204030204" pitchFamily="34" charset="0"/>
              <a:buNone/>
            </a:pPr>
            <a:endParaRPr lang="en-US" dirty="0"/>
          </a:p>
        </p:txBody>
      </p:sp>
    </p:spTree>
    <p:extLst>
      <p:ext uri="{BB962C8B-B14F-4D97-AF65-F5344CB8AC3E}">
        <p14:creationId xmlns:p14="http://schemas.microsoft.com/office/powerpoint/2010/main" val="353439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9C240-AEE2-4FF0-916C-8D181D19C013}"/>
              </a:ext>
            </a:extLst>
          </p:cNvPr>
          <p:cNvSpPr>
            <a:spLocks noGrp="1"/>
          </p:cNvSpPr>
          <p:nvPr>
            <p:ph idx="1"/>
          </p:nvPr>
        </p:nvSpPr>
        <p:spPr>
          <a:xfrm>
            <a:off x="1097280" y="2108201"/>
            <a:ext cx="5771554" cy="4327268"/>
          </a:xfrm>
        </p:spPr>
        <p:txBody>
          <a:bodyPr>
            <a:normAutofit fontScale="92500"/>
          </a:bodyPr>
          <a:lstStyle/>
          <a:p>
            <a:r>
              <a:rPr lang="en-US" sz="2400" dirty="0" err="1"/>
              <a:t>DerivedClass</a:t>
            </a:r>
            <a:r>
              <a:rPr lang="en-US" sz="2400" dirty="0"/>
              <a:t> is derived from an </a:t>
            </a:r>
            <a:r>
              <a:rPr lang="en-US" sz="2400" b="1" i="1" dirty="0"/>
              <a:t>abstract</a:t>
            </a:r>
            <a:r>
              <a:rPr lang="en-US" sz="2400" dirty="0"/>
              <a:t> class </a:t>
            </a:r>
            <a:r>
              <a:rPr lang="en-US" sz="2400" dirty="0" err="1"/>
              <a:t>BaseClass</a:t>
            </a:r>
            <a:r>
              <a:rPr lang="en-US" sz="2400" dirty="0"/>
              <a:t>. The </a:t>
            </a:r>
            <a:r>
              <a:rPr lang="en-US" sz="2400" b="1" i="1" dirty="0"/>
              <a:t>abstract</a:t>
            </a:r>
            <a:r>
              <a:rPr lang="en-US" sz="2400" dirty="0"/>
              <a:t> class contains an </a:t>
            </a:r>
            <a:r>
              <a:rPr lang="en-US" sz="2400" b="1" i="1" dirty="0"/>
              <a:t>abstract</a:t>
            </a:r>
            <a:r>
              <a:rPr lang="en-US" sz="2400" dirty="0"/>
              <a:t> method, </a:t>
            </a:r>
            <a:r>
              <a:rPr lang="en-US" sz="2400" dirty="0" err="1"/>
              <a:t>AbstractMethod</a:t>
            </a:r>
            <a:r>
              <a:rPr lang="en-US" sz="2400" dirty="0"/>
              <a:t>, and two </a:t>
            </a:r>
            <a:r>
              <a:rPr lang="en-US" sz="2400" b="1" i="1" dirty="0"/>
              <a:t>abstract</a:t>
            </a:r>
            <a:r>
              <a:rPr lang="en-US" sz="2400" dirty="0"/>
              <a:t> properties, X and Y.</a:t>
            </a:r>
          </a:p>
          <a:p>
            <a:r>
              <a:rPr lang="en-US" sz="2400" dirty="0"/>
              <a:t>If you attempt to instantiate the </a:t>
            </a:r>
            <a:r>
              <a:rPr lang="en-US" sz="2400" b="1" i="1" dirty="0"/>
              <a:t>abstract</a:t>
            </a:r>
            <a:r>
              <a:rPr lang="en-US" sz="2400" dirty="0"/>
              <a:t> class by using a statement like this:</a:t>
            </a:r>
          </a:p>
          <a:p>
            <a:endParaRPr lang="en-US" sz="2400" dirty="0"/>
          </a:p>
          <a:p>
            <a:r>
              <a:rPr lang="en-US" sz="2400" dirty="0"/>
              <a:t>You will get an error saying that the compiler cannot create an instance of the </a:t>
            </a:r>
            <a:r>
              <a:rPr lang="en-US" sz="2400" b="1" i="1" dirty="0"/>
              <a:t>abstract</a:t>
            </a:r>
            <a:r>
              <a:rPr lang="en-US" sz="2400" dirty="0"/>
              <a:t> class '</a:t>
            </a:r>
            <a:r>
              <a:rPr lang="en-US" sz="2400" dirty="0" err="1"/>
              <a:t>BaseClass</a:t>
            </a:r>
            <a:r>
              <a:rPr lang="en-US" sz="2400" dirty="0"/>
              <a:t>'.</a:t>
            </a:r>
          </a:p>
        </p:txBody>
      </p:sp>
      <p:pic>
        <p:nvPicPr>
          <p:cNvPr id="4" name="Picture 3">
            <a:extLst>
              <a:ext uri="{FF2B5EF4-FFF2-40B4-BE49-F238E27FC236}">
                <a16:creationId xmlns:a16="http://schemas.microsoft.com/office/drawing/2014/main" id="{A8CC03EC-D5AF-4B0C-8634-7ED50B73118A}"/>
              </a:ext>
            </a:extLst>
          </p:cNvPr>
          <p:cNvPicPr>
            <a:picLocks noChangeAspect="1"/>
          </p:cNvPicPr>
          <p:nvPr/>
        </p:nvPicPr>
        <p:blipFill>
          <a:blip r:embed="rId2"/>
          <a:stretch>
            <a:fillRect/>
          </a:stretch>
        </p:blipFill>
        <p:spPr>
          <a:xfrm>
            <a:off x="7748565" y="165090"/>
            <a:ext cx="4213174" cy="6527820"/>
          </a:xfrm>
          <a:prstGeom prst="rect">
            <a:avLst/>
          </a:prstGeom>
          <a:effectLst>
            <a:glow rad="38100">
              <a:schemeClr val="bg1">
                <a:alpha val="40000"/>
              </a:schemeClr>
            </a:glow>
          </a:effectLst>
        </p:spPr>
      </p:pic>
      <p:sp>
        <p:nvSpPr>
          <p:cNvPr id="5" name="Title 1">
            <a:extLst>
              <a:ext uri="{FF2B5EF4-FFF2-40B4-BE49-F238E27FC236}">
                <a16:creationId xmlns:a16="http://schemas.microsoft.com/office/drawing/2014/main" id="{69DB57F3-0170-45AA-9CC1-249BEE41E741}"/>
              </a:ext>
            </a:extLst>
          </p:cNvPr>
          <p:cNvSpPr>
            <a:spLocks noGrp="1"/>
          </p:cNvSpPr>
          <p:nvPr>
            <p:ph type="title"/>
          </p:nvPr>
        </p:nvSpPr>
        <p:spPr>
          <a:xfrm>
            <a:off x="1096963" y="287338"/>
            <a:ext cx="5845543" cy="1449387"/>
          </a:xfrm>
        </p:spPr>
        <p:txBody>
          <a:bodyPr>
            <a:normAutofit fontScale="90000"/>
          </a:bodyPr>
          <a:lstStyle/>
          <a:p>
            <a:r>
              <a:rPr lang="en-US" dirty="0"/>
              <a:t>Modifiers – Abstract</a:t>
            </a:r>
            <a:br>
              <a:rPr lang="en-US" dirty="0"/>
            </a:br>
            <a:r>
              <a:rPr lang="en-US" sz="1400" dirty="0">
                <a:hlinkClick r:id="rId3"/>
              </a:rPr>
              <a:t>https://docs.microsoft.com/en-us/dotnet/csharp/language-reference/keywords/abstract</a:t>
            </a:r>
            <a:endParaRPr lang="en-US" dirty="0"/>
          </a:p>
        </p:txBody>
      </p:sp>
      <p:pic>
        <p:nvPicPr>
          <p:cNvPr id="6" name="Picture 5">
            <a:extLst>
              <a:ext uri="{FF2B5EF4-FFF2-40B4-BE49-F238E27FC236}">
                <a16:creationId xmlns:a16="http://schemas.microsoft.com/office/drawing/2014/main" id="{66990536-BC0E-41DD-B3DF-0B4A0C988A96}"/>
              </a:ext>
            </a:extLst>
          </p:cNvPr>
          <p:cNvPicPr>
            <a:picLocks noChangeAspect="1"/>
          </p:cNvPicPr>
          <p:nvPr/>
        </p:nvPicPr>
        <p:blipFill>
          <a:blip r:embed="rId4"/>
          <a:stretch>
            <a:fillRect/>
          </a:stretch>
        </p:blipFill>
        <p:spPr>
          <a:xfrm>
            <a:off x="900290" y="4619305"/>
            <a:ext cx="6165534" cy="549641"/>
          </a:xfrm>
          <a:prstGeom prst="rect">
            <a:avLst/>
          </a:prstGeom>
        </p:spPr>
      </p:pic>
    </p:spTree>
    <p:extLst>
      <p:ext uri="{BB962C8B-B14F-4D97-AF65-F5344CB8AC3E}">
        <p14:creationId xmlns:p14="http://schemas.microsoft.com/office/powerpoint/2010/main" val="3470606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09EF-0513-48BC-96F1-E9A3ABA51052}"/>
              </a:ext>
            </a:extLst>
          </p:cNvPr>
          <p:cNvSpPr>
            <a:spLocks noGrp="1"/>
          </p:cNvSpPr>
          <p:nvPr>
            <p:ph type="title"/>
          </p:nvPr>
        </p:nvSpPr>
        <p:spPr/>
        <p:txBody>
          <a:bodyPr>
            <a:normAutofit/>
          </a:bodyPr>
          <a:lstStyle/>
          <a:p>
            <a:r>
              <a:rPr lang="en-US" dirty="0"/>
              <a:t>Modifiers – Virtual</a:t>
            </a:r>
            <a:br>
              <a:rPr lang="en-US" dirty="0"/>
            </a:br>
            <a:r>
              <a:rPr lang="en-US" sz="1400" dirty="0">
                <a:hlinkClick r:id="rId2"/>
              </a:rPr>
              <a:t>https://docs.microsoft.com/en-us/dotnet/csharp/language-reference/keywords/virtual</a:t>
            </a:r>
            <a:endParaRPr lang="en-US" dirty="0"/>
          </a:p>
        </p:txBody>
      </p:sp>
      <p:sp>
        <p:nvSpPr>
          <p:cNvPr id="3" name="Content Placeholder 2">
            <a:extLst>
              <a:ext uri="{FF2B5EF4-FFF2-40B4-BE49-F238E27FC236}">
                <a16:creationId xmlns:a16="http://schemas.microsoft.com/office/drawing/2014/main" id="{F65B631B-AC87-49FF-B54D-D691928E8D58}"/>
              </a:ext>
            </a:extLst>
          </p:cNvPr>
          <p:cNvSpPr>
            <a:spLocks noGrp="1"/>
          </p:cNvSpPr>
          <p:nvPr>
            <p:ph idx="1"/>
          </p:nvPr>
        </p:nvSpPr>
        <p:spPr/>
        <p:txBody>
          <a:bodyPr>
            <a:normAutofit/>
          </a:bodyPr>
          <a:lstStyle/>
          <a:p>
            <a:r>
              <a:rPr lang="en-US" sz="2800" dirty="0"/>
              <a:t>The </a:t>
            </a:r>
            <a:r>
              <a:rPr lang="en-US" sz="2800" b="1" i="1" dirty="0"/>
              <a:t>virtual</a:t>
            </a:r>
            <a:r>
              <a:rPr lang="en-US" sz="2800" dirty="0"/>
              <a:t> keyword is used to modify a method, property, indexer, or event declaration and allow for it to be </a:t>
            </a:r>
            <a:r>
              <a:rPr lang="en-US" sz="2800" b="1" i="1" dirty="0"/>
              <a:t>overridden</a:t>
            </a:r>
            <a:r>
              <a:rPr lang="en-US" sz="2800" dirty="0"/>
              <a:t> in a derived class.</a:t>
            </a:r>
          </a:p>
          <a:p>
            <a:r>
              <a:rPr lang="en-US" sz="2800" dirty="0"/>
              <a:t>The implementation of a </a:t>
            </a:r>
            <a:r>
              <a:rPr lang="en-US" sz="2800" b="1" i="1" dirty="0"/>
              <a:t>virtual</a:t>
            </a:r>
            <a:r>
              <a:rPr lang="en-US" sz="2800" dirty="0"/>
              <a:t> member can be changed by an overriding member in a derived class.</a:t>
            </a:r>
          </a:p>
        </p:txBody>
      </p:sp>
      <p:pic>
        <p:nvPicPr>
          <p:cNvPr id="4" name="Picture 3">
            <a:extLst>
              <a:ext uri="{FF2B5EF4-FFF2-40B4-BE49-F238E27FC236}">
                <a16:creationId xmlns:a16="http://schemas.microsoft.com/office/drawing/2014/main" id="{A95D5168-9070-46FC-8B0D-DC6B0AD97427}"/>
              </a:ext>
            </a:extLst>
          </p:cNvPr>
          <p:cNvPicPr>
            <a:picLocks noChangeAspect="1"/>
          </p:cNvPicPr>
          <p:nvPr/>
        </p:nvPicPr>
        <p:blipFill>
          <a:blip r:embed="rId3"/>
          <a:stretch>
            <a:fillRect/>
          </a:stretch>
        </p:blipFill>
        <p:spPr>
          <a:xfrm>
            <a:off x="6822723" y="4254469"/>
            <a:ext cx="5272619" cy="1890646"/>
          </a:xfrm>
          <a:prstGeom prst="rect">
            <a:avLst/>
          </a:prstGeom>
        </p:spPr>
      </p:pic>
    </p:spTree>
    <p:extLst>
      <p:ext uri="{BB962C8B-B14F-4D97-AF65-F5344CB8AC3E}">
        <p14:creationId xmlns:p14="http://schemas.microsoft.com/office/powerpoint/2010/main" val="896829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56DA9E-0854-411D-97ED-E465B91EA534}"/>
              </a:ext>
            </a:extLst>
          </p:cNvPr>
          <p:cNvSpPr>
            <a:spLocks noGrp="1"/>
          </p:cNvSpPr>
          <p:nvPr>
            <p:ph idx="1"/>
          </p:nvPr>
        </p:nvSpPr>
        <p:spPr>
          <a:xfrm>
            <a:off x="978668" y="1919807"/>
            <a:ext cx="5164843" cy="4476659"/>
          </a:xfrm>
        </p:spPr>
        <p:txBody>
          <a:bodyPr anchor="ctr">
            <a:normAutofit lnSpcReduction="10000"/>
          </a:bodyPr>
          <a:lstStyle/>
          <a:p>
            <a:pPr lvl="1">
              <a:buFont typeface="Arial" panose="020B0604020202020204" pitchFamily="34" charset="0"/>
              <a:buChar char="•"/>
            </a:pPr>
            <a:r>
              <a:rPr lang="en-US" sz="2800" dirty="0"/>
              <a:t>By default, methods are non-</a:t>
            </a:r>
            <a:r>
              <a:rPr lang="en-US" sz="2800" b="1" i="1" dirty="0"/>
              <a:t>virtual</a:t>
            </a:r>
            <a:r>
              <a:rPr lang="en-US" sz="2800" dirty="0"/>
              <a:t>. You cannot </a:t>
            </a:r>
            <a:r>
              <a:rPr lang="en-US" sz="2800" b="1" i="1" dirty="0"/>
              <a:t>override</a:t>
            </a:r>
            <a:r>
              <a:rPr lang="en-US" sz="2800" dirty="0"/>
              <a:t> a non-</a:t>
            </a:r>
            <a:r>
              <a:rPr lang="en-US" sz="2800" b="1" i="1" dirty="0"/>
              <a:t>virtual</a:t>
            </a:r>
            <a:r>
              <a:rPr lang="en-US" sz="2800" dirty="0"/>
              <a:t> method.</a:t>
            </a:r>
          </a:p>
          <a:p>
            <a:pPr lvl="1">
              <a:buFont typeface="Arial" panose="020B0604020202020204" pitchFamily="34" charset="0"/>
              <a:buChar char="•"/>
            </a:pPr>
            <a:r>
              <a:rPr lang="en-US" sz="2800" dirty="0"/>
              <a:t>You cannot use the </a:t>
            </a:r>
            <a:r>
              <a:rPr lang="en-US" sz="2800" b="1" i="1" dirty="0"/>
              <a:t>virtual</a:t>
            </a:r>
            <a:r>
              <a:rPr lang="en-US" sz="2800" dirty="0"/>
              <a:t> modifier with the </a:t>
            </a:r>
            <a:r>
              <a:rPr lang="en-US" sz="2800" b="1" i="1" dirty="0"/>
              <a:t>static</a:t>
            </a:r>
            <a:r>
              <a:rPr lang="en-US" sz="2800" dirty="0"/>
              <a:t>, </a:t>
            </a:r>
            <a:r>
              <a:rPr lang="en-US" sz="2800" b="1" i="1" dirty="0"/>
              <a:t>abstract</a:t>
            </a:r>
            <a:r>
              <a:rPr lang="en-US" sz="2800" dirty="0"/>
              <a:t>, </a:t>
            </a:r>
            <a:r>
              <a:rPr lang="en-US" sz="2800" b="1" i="1" dirty="0"/>
              <a:t>private</a:t>
            </a:r>
            <a:r>
              <a:rPr lang="en-US" sz="2800" dirty="0"/>
              <a:t>, or </a:t>
            </a:r>
            <a:r>
              <a:rPr lang="en-US" sz="2800" b="1" i="1" dirty="0"/>
              <a:t>override</a:t>
            </a:r>
            <a:r>
              <a:rPr lang="en-US" sz="2800" dirty="0"/>
              <a:t> modifiers.</a:t>
            </a:r>
          </a:p>
          <a:p>
            <a:pPr lvl="1">
              <a:buFont typeface="Arial" panose="020B0604020202020204" pitchFamily="34" charset="0"/>
              <a:buChar char="•"/>
            </a:pPr>
            <a:r>
              <a:rPr lang="en-US" sz="2800" dirty="0"/>
              <a:t>A </a:t>
            </a:r>
            <a:r>
              <a:rPr lang="en-US" sz="2800" b="1" i="1" dirty="0"/>
              <a:t>virtual</a:t>
            </a:r>
            <a:r>
              <a:rPr lang="en-US" sz="2800" dirty="0"/>
              <a:t> inherited property can be overridden by using the </a:t>
            </a:r>
            <a:r>
              <a:rPr lang="en-US" sz="2800" b="1" i="1" dirty="0"/>
              <a:t>override</a:t>
            </a:r>
            <a:r>
              <a:rPr lang="en-US" sz="2800" dirty="0"/>
              <a:t> modifier.</a:t>
            </a:r>
          </a:p>
        </p:txBody>
      </p:sp>
      <p:sp>
        <p:nvSpPr>
          <p:cNvPr id="5" name="Title 1">
            <a:extLst>
              <a:ext uri="{FF2B5EF4-FFF2-40B4-BE49-F238E27FC236}">
                <a16:creationId xmlns:a16="http://schemas.microsoft.com/office/drawing/2014/main" id="{58B96F36-C7AF-4FF4-B807-8F80FCC264D1}"/>
              </a:ext>
            </a:extLst>
          </p:cNvPr>
          <p:cNvSpPr>
            <a:spLocks noGrp="1"/>
          </p:cNvSpPr>
          <p:nvPr>
            <p:ph type="title"/>
          </p:nvPr>
        </p:nvSpPr>
        <p:spPr>
          <a:xfrm>
            <a:off x="1096963" y="287338"/>
            <a:ext cx="5164843" cy="1449387"/>
          </a:xfrm>
        </p:spPr>
        <p:txBody>
          <a:bodyPr>
            <a:normAutofit fontScale="90000"/>
          </a:bodyPr>
          <a:lstStyle/>
          <a:p>
            <a:r>
              <a:rPr lang="en-US" sz="4900" dirty="0"/>
              <a:t>Modifiers – Virtual</a:t>
            </a:r>
            <a:br>
              <a:rPr lang="en-US" dirty="0"/>
            </a:br>
            <a:r>
              <a:rPr lang="en-US" sz="1400" dirty="0">
                <a:hlinkClick r:id="rId2"/>
              </a:rPr>
              <a:t>https://docs.microsoft.com/en-us/dotnet/csharp/language-reference/keywords/virtual</a:t>
            </a:r>
            <a:endParaRPr lang="en-US" dirty="0"/>
          </a:p>
        </p:txBody>
      </p:sp>
      <p:pic>
        <p:nvPicPr>
          <p:cNvPr id="6" name="Picture 5">
            <a:extLst>
              <a:ext uri="{FF2B5EF4-FFF2-40B4-BE49-F238E27FC236}">
                <a16:creationId xmlns:a16="http://schemas.microsoft.com/office/drawing/2014/main" id="{1B509F6D-6A17-4197-A8CC-C5EE09EB6962}"/>
              </a:ext>
            </a:extLst>
          </p:cNvPr>
          <p:cNvPicPr>
            <a:picLocks noChangeAspect="1"/>
          </p:cNvPicPr>
          <p:nvPr/>
        </p:nvPicPr>
        <p:blipFill>
          <a:blip r:embed="rId3"/>
          <a:stretch>
            <a:fillRect/>
          </a:stretch>
        </p:blipFill>
        <p:spPr>
          <a:xfrm>
            <a:off x="6332840" y="102194"/>
            <a:ext cx="5433018" cy="6674850"/>
          </a:xfrm>
          <a:prstGeom prst="rect">
            <a:avLst/>
          </a:prstGeom>
          <a:effectLst>
            <a:glow rad="50800">
              <a:schemeClr val="accent1"/>
            </a:glow>
          </a:effectLst>
        </p:spPr>
      </p:pic>
    </p:spTree>
    <p:extLst>
      <p:ext uri="{BB962C8B-B14F-4D97-AF65-F5344CB8AC3E}">
        <p14:creationId xmlns:p14="http://schemas.microsoft.com/office/powerpoint/2010/main" val="400342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AB97B4-DD7F-4A59-8C31-9F5BC48122C2}"/>
              </a:ext>
            </a:extLst>
          </p:cNvPr>
          <p:cNvSpPr>
            <a:spLocks noGrp="1"/>
          </p:cNvSpPr>
          <p:nvPr>
            <p:ph type="title"/>
          </p:nvPr>
        </p:nvSpPr>
        <p:spPr>
          <a:xfrm>
            <a:off x="672120" y="120650"/>
            <a:ext cx="7418387" cy="1449387"/>
          </a:xfrm>
        </p:spPr>
        <p:txBody>
          <a:bodyPr anchor="t">
            <a:normAutofit/>
          </a:bodyPr>
          <a:lstStyle/>
          <a:p>
            <a:r>
              <a:rPr lang="en-US" sz="4800" dirty="0"/>
              <a:t>Modifiers – Virtual</a:t>
            </a:r>
            <a:br>
              <a:rPr lang="en-US" dirty="0"/>
            </a:br>
            <a:r>
              <a:rPr lang="en-US" sz="1400" dirty="0">
                <a:hlinkClick r:id="rId2"/>
              </a:rPr>
              <a:t>https://docs.microsoft.com/en-us/dotnet/csharp/language-reference/keywords/virtual</a:t>
            </a:r>
            <a:endParaRPr lang="en-US" dirty="0"/>
          </a:p>
        </p:txBody>
      </p:sp>
      <p:pic>
        <p:nvPicPr>
          <p:cNvPr id="5" name="Picture 4">
            <a:extLst>
              <a:ext uri="{FF2B5EF4-FFF2-40B4-BE49-F238E27FC236}">
                <a16:creationId xmlns:a16="http://schemas.microsoft.com/office/drawing/2014/main" id="{E3EE6726-A83B-4EB4-8EDF-58F6452743AF}"/>
              </a:ext>
            </a:extLst>
          </p:cNvPr>
          <p:cNvPicPr>
            <a:picLocks noChangeAspect="1"/>
          </p:cNvPicPr>
          <p:nvPr/>
        </p:nvPicPr>
        <p:blipFill>
          <a:blip r:embed="rId3"/>
          <a:stretch>
            <a:fillRect/>
          </a:stretch>
        </p:blipFill>
        <p:spPr>
          <a:xfrm>
            <a:off x="4522812" y="2048912"/>
            <a:ext cx="3493149" cy="4292430"/>
          </a:xfrm>
          <a:prstGeom prst="rect">
            <a:avLst/>
          </a:prstGeom>
        </p:spPr>
      </p:pic>
      <p:pic>
        <p:nvPicPr>
          <p:cNvPr id="6" name="Picture 5">
            <a:extLst>
              <a:ext uri="{FF2B5EF4-FFF2-40B4-BE49-F238E27FC236}">
                <a16:creationId xmlns:a16="http://schemas.microsoft.com/office/drawing/2014/main" id="{A3396439-0940-4A13-9D27-20D0DEBBB588}"/>
              </a:ext>
            </a:extLst>
          </p:cNvPr>
          <p:cNvPicPr>
            <a:picLocks noChangeAspect="1"/>
          </p:cNvPicPr>
          <p:nvPr/>
        </p:nvPicPr>
        <p:blipFill>
          <a:blip r:embed="rId4"/>
          <a:stretch>
            <a:fillRect/>
          </a:stretch>
        </p:blipFill>
        <p:spPr>
          <a:xfrm>
            <a:off x="8090507" y="192848"/>
            <a:ext cx="3866579" cy="6148494"/>
          </a:xfrm>
          <a:prstGeom prst="rect">
            <a:avLst/>
          </a:prstGeom>
        </p:spPr>
      </p:pic>
      <p:pic>
        <p:nvPicPr>
          <p:cNvPr id="7" name="Picture 6">
            <a:extLst>
              <a:ext uri="{FF2B5EF4-FFF2-40B4-BE49-F238E27FC236}">
                <a16:creationId xmlns:a16="http://schemas.microsoft.com/office/drawing/2014/main" id="{13E6BD7A-558E-4575-98FE-517C4FEBD4EF}"/>
              </a:ext>
            </a:extLst>
          </p:cNvPr>
          <p:cNvPicPr>
            <a:picLocks noChangeAspect="1"/>
          </p:cNvPicPr>
          <p:nvPr/>
        </p:nvPicPr>
        <p:blipFill>
          <a:blip r:embed="rId5"/>
          <a:stretch>
            <a:fillRect/>
          </a:stretch>
        </p:blipFill>
        <p:spPr>
          <a:xfrm>
            <a:off x="221435" y="3051198"/>
            <a:ext cx="4226831" cy="3290144"/>
          </a:xfrm>
          <a:prstGeom prst="rect">
            <a:avLst/>
          </a:prstGeom>
        </p:spPr>
      </p:pic>
      <p:sp>
        <p:nvSpPr>
          <p:cNvPr id="8" name="Rectangle 7">
            <a:extLst>
              <a:ext uri="{FF2B5EF4-FFF2-40B4-BE49-F238E27FC236}">
                <a16:creationId xmlns:a16="http://schemas.microsoft.com/office/drawing/2014/main" id="{EE626ACA-6725-4C2B-9131-BBA31B1E1C74}"/>
              </a:ext>
            </a:extLst>
          </p:cNvPr>
          <p:cNvSpPr/>
          <p:nvPr/>
        </p:nvSpPr>
        <p:spPr>
          <a:xfrm>
            <a:off x="189171" y="1235316"/>
            <a:ext cx="4291358" cy="1815882"/>
          </a:xfrm>
          <a:prstGeom prst="rect">
            <a:avLst/>
          </a:prstGeom>
          <a:solidFill>
            <a:schemeClr val="bg1"/>
          </a:solidFill>
        </p:spPr>
        <p:txBody>
          <a:bodyPr wrap="square">
            <a:spAutoFit/>
          </a:bodyPr>
          <a:lstStyle/>
          <a:p>
            <a:r>
              <a:rPr lang="en-US" sz="1600" dirty="0"/>
              <a:t>The Shape class contains the two coordinates x, y, and the Area() </a:t>
            </a:r>
            <a:r>
              <a:rPr lang="en-US" sz="1600" b="1" i="1" dirty="0"/>
              <a:t>virtual</a:t>
            </a:r>
            <a:r>
              <a:rPr lang="en-US" sz="1600" dirty="0"/>
              <a:t> method. Different shape classes such as Circle, Cylinder, and Sphere inherit the Shape class, and the surface area is calculated for each figure. Each derived class has its own </a:t>
            </a:r>
            <a:r>
              <a:rPr lang="en-US" sz="1600" b="1" i="1" dirty="0"/>
              <a:t>override</a:t>
            </a:r>
            <a:r>
              <a:rPr lang="en-US" sz="1600" dirty="0"/>
              <a:t> implementation of Area().</a:t>
            </a:r>
          </a:p>
        </p:txBody>
      </p:sp>
    </p:spTree>
    <p:extLst>
      <p:ext uri="{BB962C8B-B14F-4D97-AF65-F5344CB8AC3E}">
        <p14:creationId xmlns:p14="http://schemas.microsoft.com/office/powerpoint/2010/main" val="213918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358F-4075-498D-A02F-BF6B06F0C7EF}"/>
              </a:ext>
            </a:extLst>
          </p:cNvPr>
          <p:cNvSpPr>
            <a:spLocks noGrp="1"/>
          </p:cNvSpPr>
          <p:nvPr>
            <p:ph type="title"/>
          </p:nvPr>
        </p:nvSpPr>
        <p:spPr/>
        <p:txBody>
          <a:bodyPr>
            <a:normAutofit/>
          </a:bodyPr>
          <a:lstStyle/>
          <a:p>
            <a:r>
              <a:rPr lang="en-US" dirty="0"/>
              <a:t>Modifiers – Sealed</a:t>
            </a:r>
            <a:br>
              <a:rPr lang="en-US" dirty="0"/>
            </a:br>
            <a:r>
              <a:rPr lang="en-US" sz="1400" dirty="0">
                <a:hlinkClick r:id="rId2"/>
              </a:rPr>
              <a:t>https://docs.microsoft.com/en-us/dotnet/csharp/language-reference/keywords/sealed</a:t>
            </a:r>
            <a:endParaRPr lang="en-US" dirty="0"/>
          </a:p>
        </p:txBody>
      </p:sp>
      <p:sp>
        <p:nvSpPr>
          <p:cNvPr id="3" name="Content Placeholder 2">
            <a:extLst>
              <a:ext uri="{FF2B5EF4-FFF2-40B4-BE49-F238E27FC236}">
                <a16:creationId xmlns:a16="http://schemas.microsoft.com/office/drawing/2014/main" id="{AF0B2A09-93C2-46BB-A0C3-6805B3DBA8BF}"/>
              </a:ext>
            </a:extLst>
          </p:cNvPr>
          <p:cNvSpPr>
            <a:spLocks noGrp="1"/>
          </p:cNvSpPr>
          <p:nvPr>
            <p:ph idx="1"/>
          </p:nvPr>
        </p:nvSpPr>
        <p:spPr>
          <a:xfrm>
            <a:off x="1014074" y="2108201"/>
            <a:ext cx="5325108" cy="3760891"/>
          </a:xfrm>
        </p:spPr>
        <p:txBody>
          <a:bodyPr anchor="ctr">
            <a:normAutofit fontScale="92500" lnSpcReduction="10000"/>
          </a:bodyPr>
          <a:lstStyle/>
          <a:p>
            <a:pPr marL="0" indent="0">
              <a:buNone/>
            </a:pPr>
            <a:r>
              <a:rPr lang="en-US" sz="2800" dirty="0"/>
              <a:t>The </a:t>
            </a:r>
            <a:r>
              <a:rPr lang="en-US" sz="2800" b="1" i="1" dirty="0"/>
              <a:t>sealed</a:t>
            </a:r>
            <a:r>
              <a:rPr lang="en-US" sz="2800" dirty="0"/>
              <a:t> modifier prevents inheritance from a class.</a:t>
            </a:r>
          </a:p>
          <a:p>
            <a:pPr marL="0" indent="0">
              <a:buNone/>
            </a:pPr>
            <a:r>
              <a:rPr lang="en-US" sz="2800" dirty="0"/>
              <a:t>The </a:t>
            </a:r>
            <a:r>
              <a:rPr lang="en-US" sz="2800" b="1" i="1" dirty="0"/>
              <a:t>sealed</a:t>
            </a:r>
            <a:r>
              <a:rPr lang="en-US" sz="2800" dirty="0"/>
              <a:t> modifier prevents an overriding method from being overridden by a more derived method.</a:t>
            </a:r>
          </a:p>
          <a:p>
            <a:pPr marL="0" indent="0">
              <a:buNone/>
            </a:pPr>
            <a:r>
              <a:rPr lang="en-US" sz="2800" dirty="0"/>
              <a:t>In this example, Z inherits from Y but Z cannot </a:t>
            </a:r>
            <a:r>
              <a:rPr lang="en-US" sz="2800" b="1" i="1" dirty="0"/>
              <a:t>override</a:t>
            </a:r>
            <a:r>
              <a:rPr lang="en-US" sz="2800" dirty="0"/>
              <a:t> the </a:t>
            </a:r>
            <a:r>
              <a:rPr lang="en-US" sz="2800" b="1" i="1" dirty="0"/>
              <a:t>virtual</a:t>
            </a:r>
            <a:r>
              <a:rPr lang="en-US" sz="2800" dirty="0"/>
              <a:t> function F that is declared in X and </a:t>
            </a:r>
            <a:r>
              <a:rPr lang="en-US" sz="2800" b="1" i="1" dirty="0"/>
              <a:t>sealed</a:t>
            </a:r>
            <a:r>
              <a:rPr lang="en-US" sz="2800" dirty="0"/>
              <a:t> in Y.</a:t>
            </a:r>
          </a:p>
        </p:txBody>
      </p:sp>
      <p:pic>
        <p:nvPicPr>
          <p:cNvPr id="5" name="Picture 4">
            <a:extLst>
              <a:ext uri="{FF2B5EF4-FFF2-40B4-BE49-F238E27FC236}">
                <a16:creationId xmlns:a16="http://schemas.microsoft.com/office/drawing/2014/main" id="{DFC6E23C-CE1B-446E-A232-6612993FF789}"/>
              </a:ext>
            </a:extLst>
          </p:cNvPr>
          <p:cNvPicPr>
            <a:picLocks noChangeAspect="1"/>
          </p:cNvPicPr>
          <p:nvPr/>
        </p:nvPicPr>
        <p:blipFill>
          <a:blip r:embed="rId3"/>
          <a:stretch>
            <a:fillRect/>
          </a:stretch>
        </p:blipFill>
        <p:spPr>
          <a:xfrm>
            <a:off x="7235293" y="367909"/>
            <a:ext cx="3585294" cy="1055411"/>
          </a:xfrm>
          <a:prstGeom prst="rect">
            <a:avLst/>
          </a:prstGeom>
        </p:spPr>
      </p:pic>
      <p:pic>
        <p:nvPicPr>
          <p:cNvPr id="6" name="Picture 5">
            <a:extLst>
              <a:ext uri="{FF2B5EF4-FFF2-40B4-BE49-F238E27FC236}">
                <a16:creationId xmlns:a16="http://schemas.microsoft.com/office/drawing/2014/main" id="{E3B2C8A4-1E56-4855-BE5C-83064580F5C9}"/>
              </a:ext>
            </a:extLst>
          </p:cNvPr>
          <p:cNvPicPr>
            <a:picLocks noChangeAspect="1"/>
          </p:cNvPicPr>
          <p:nvPr/>
        </p:nvPicPr>
        <p:blipFill>
          <a:blip r:embed="rId4"/>
          <a:stretch>
            <a:fillRect/>
          </a:stretch>
        </p:blipFill>
        <p:spPr>
          <a:xfrm>
            <a:off x="6339182" y="2060684"/>
            <a:ext cx="5591354" cy="4103068"/>
          </a:xfrm>
          <a:prstGeom prst="rect">
            <a:avLst/>
          </a:prstGeom>
        </p:spPr>
      </p:pic>
    </p:spTree>
    <p:extLst>
      <p:ext uri="{BB962C8B-B14F-4D97-AF65-F5344CB8AC3E}">
        <p14:creationId xmlns:p14="http://schemas.microsoft.com/office/powerpoint/2010/main" val="337868748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{5B3D16BE-15B3-47D8-84CE-9AE21D5E9D1A}tf56160789</Template>
  <TotalTime>0</TotalTime>
  <Words>1211</Words>
  <Application>Microsoft Office PowerPoint</Application>
  <PresentationFormat>Widescreen</PresentationFormat>
  <Paragraphs>79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Bookman Old Style</vt:lpstr>
      <vt:lpstr>Calibri</vt:lpstr>
      <vt:lpstr>Franklin Gothic Book</vt:lpstr>
      <vt:lpstr>Sabon Next LT</vt:lpstr>
      <vt:lpstr>1_RetrospectVTI</vt:lpstr>
      <vt:lpstr>Modifiers</vt:lpstr>
      <vt:lpstr>Modifiers are C# keywords used to modify declarations of types (class, struct, interface, enum) and type members (fields, properties, methods, indexers, etc).</vt:lpstr>
      <vt:lpstr>Modifiers – Abstract https://docs.microsoft.com/en-us/dotnet/csharp/language-reference/keywords/abstract</vt:lpstr>
      <vt:lpstr>Modifiers – Abstract https://docs.microsoft.com/en-us/dotnet/csharp/language-reference/keywords/abstract</vt:lpstr>
      <vt:lpstr>Modifiers – Abstract https://docs.microsoft.com/en-us/dotnet/csharp/language-reference/keywords/abstract</vt:lpstr>
      <vt:lpstr>Modifiers – Virtual https://docs.microsoft.com/en-us/dotnet/csharp/language-reference/keywords/virtual</vt:lpstr>
      <vt:lpstr>Modifiers – Virtual https://docs.microsoft.com/en-us/dotnet/csharp/language-reference/keywords/virtual</vt:lpstr>
      <vt:lpstr>Modifiers – Virtual https://docs.microsoft.com/en-us/dotnet/csharp/language-reference/keywords/virtual</vt:lpstr>
      <vt:lpstr>Modifiers – Sealed https://docs.microsoft.com/en-us/dotnet/csharp/language-reference/keywords/sealed</vt:lpstr>
      <vt:lpstr>Modifiers – Sealed https://docs.microsoft.com/en-us/dotnet/csharp/language-reference/keywords/sealed</vt:lpstr>
      <vt:lpstr>Modifiers – Static https://docs.microsoft.com/en-us/dotnet/csharp/language-reference/keywords/static</vt:lpstr>
      <vt:lpstr>Modifiers – Const https://docs.microsoft.com/en-us/dotnet/csharp/language-reference/keywords/const</vt:lpstr>
      <vt:lpstr>Modifiers – readonly https://docs.microsoft.com/en-us/dotnet/csharp/language-reference/keywords/readonly</vt:lpstr>
      <vt:lpstr>Modifiers – Override https://docs.microsoft.com/en-us/dotnet/csharp/language-reference/keywords/override</vt:lpstr>
      <vt:lpstr>Partial Classes, Structs, Interfaces https://docs.microsoft.com/en-us/dotnet/csharp/programming-guide/classes-and-structs/partial-classes-and-methods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2020-02-23T18:12:35Z</dcterms:created>
  <dcterms:modified xsi:type="dcterms:W3CDTF">2020-03-11T22:51:29Z</dcterms:modified>
</cp:coreProperties>
</file>